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95" r:id="rId4"/>
    <p:sldId id="257" r:id="rId5"/>
    <p:sldId id="259" r:id="rId6"/>
    <p:sldId id="270" r:id="rId7"/>
    <p:sldId id="261" r:id="rId8"/>
    <p:sldId id="272" r:id="rId9"/>
    <p:sldId id="258" r:id="rId10"/>
    <p:sldId id="263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9" r:id="rId23"/>
    <p:sldId id="291" r:id="rId24"/>
    <p:sldId id="290" r:id="rId25"/>
    <p:sldId id="296" r:id="rId26"/>
    <p:sldId id="284" r:id="rId27"/>
    <p:sldId id="285" r:id="rId28"/>
    <p:sldId id="297" r:id="rId29"/>
    <p:sldId id="298" r:id="rId30"/>
    <p:sldId id="286" r:id="rId31"/>
    <p:sldId id="288" r:id="rId32"/>
    <p:sldId id="29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59A70-ED37-46DD-9261-F8EE6B8D63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EAF4F2-2BF5-46BB-9043-A3C7965D672C}">
      <dgm:prSet/>
      <dgm:spPr/>
      <dgm:t>
        <a:bodyPr/>
        <a:lstStyle/>
        <a:p>
          <a:r>
            <a:rPr lang="en-US" dirty="0" err="1"/>
            <a:t>Hyvinvointi</a:t>
          </a:r>
          <a:r>
            <a:rPr lang="en-US" dirty="0"/>
            <a:t> on </a:t>
          </a:r>
          <a:r>
            <a:rPr lang="en-US" dirty="0" err="1"/>
            <a:t>uuden</a:t>
          </a:r>
          <a:r>
            <a:rPr lang="en-US" dirty="0"/>
            <a:t> </a:t>
          </a:r>
          <a:r>
            <a:rPr lang="en-US" dirty="0" err="1"/>
            <a:t>oppimisen</a:t>
          </a:r>
          <a:r>
            <a:rPr lang="en-US" dirty="0"/>
            <a:t> </a:t>
          </a:r>
          <a:r>
            <a:rPr lang="en-US" dirty="0" err="1"/>
            <a:t>perusta</a:t>
          </a:r>
          <a:endParaRPr lang="en-US" dirty="0"/>
        </a:p>
      </dgm:t>
    </dgm:pt>
    <dgm:pt modelId="{4569BBF2-7653-4D0F-880D-BE35FE325C45}" type="parTrans" cxnId="{834C2EC4-3BB5-437A-AF40-FCC2D2177640}">
      <dgm:prSet/>
      <dgm:spPr/>
      <dgm:t>
        <a:bodyPr/>
        <a:lstStyle/>
        <a:p>
          <a:endParaRPr lang="en-US"/>
        </a:p>
      </dgm:t>
    </dgm:pt>
    <dgm:pt modelId="{2190F1F7-C60C-40C6-9180-3C0FFD68393C}" type="sibTrans" cxnId="{834C2EC4-3BB5-437A-AF40-FCC2D2177640}">
      <dgm:prSet/>
      <dgm:spPr/>
      <dgm:t>
        <a:bodyPr/>
        <a:lstStyle/>
        <a:p>
          <a:endParaRPr lang="en-US"/>
        </a:p>
      </dgm:t>
    </dgm:pt>
    <dgm:pt modelId="{7DFE141F-BD90-4102-A542-59FE8EF6366B}">
      <dgm:prSet/>
      <dgm:spPr/>
      <dgm:t>
        <a:bodyPr/>
        <a:lstStyle/>
        <a:p>
          <a:r>
            <a:rPr lang="en-US"/>
            <a:t>Tasa-arvo</a:t>
          </a:r>
        </a:p>
      </dgm:t>
    </dgm:pt>
    <dgm:pt modelId="{F7020F13-3185-45E5-8E96-DEDB3DA88A8C}" type="parTrans" cxnId="{ACEE2C25-D7C2-4282-A982-BEF908C03A4E}">
      <dgm:prSet/>
      <dgm:spPr/>
      <dgm:t>
        <a:bodyPr/>
        <a:lstStyle/>
        <a:p>
          <a:endParaRPr lang="en-US"/>
        </a:p>
      </dgm:t>
    </dgm:pt>
    <dgm:pt modelId="{04F8EF81-9286-4B9D-8E2C-427E51C3293E}" type="sibTrans" cxnId="{ACEE2C25-D7C2-4282-A982-BEF908C03A4E}">
      <dgm:prSet/>
      <dgm:spPr/>
      <dgm:t>
        <a:bodyPr/>
        <a:lstStyle/>
        <a:p>
          <a:endParaRPr lang="en-US"/>
        </a:p>
      </dgm:t>
    </dgm:pt>
    <dgm:pt modelId="{7656D7CF-75AF-4E5A-B499-B7FD462A6DF9}">
      <dgm:prSet/>
      <dgm:spPr/>
      <dgm:t>
        <a:bodyPr/>
        <a:lstStyle/>
        <a:p>
          <a:r>
            <a:rPr lang="en-US"/>
            <a:t>Tulevaisuus kuuluu kaikille!</a:t>
          </a:r>
        </a:p>
      </dgm:t>
    </dgm:pt>
    <dgm:pt modelId="{E2955BEC-D135-4EDE-A4B1-D6418568A80F}" type="parTrans" cxnId="{EAF46B48-6B3C-4239-ABF8-232F997EA9CD}">
      <dgm:prSet/>
      <dgm:spPr/>
      <dgm:t>
        <a:bodyPr/>
        <a:lstStyle/>
        <a:p>
          <a:endParaRPr lang="en-US"/>
        </a:p>
      </dgm:t>
    </dgm:pt>
    <dgm:pt modelId="{8212D8A8-FCEE-4703-9A4D-376302B65000}" type="sibTrans" cxnId="{EAF46B48-6B3C-4239-ABF8-232F997EA9CD}">
      <dgm:prSet/>
      <dgm:spPr/>
      <dgm:t>
        <a:bodyPr/>
        <a:lstStyle/>
        <a:p>
          <a:endParaRPr lang="en-US"/>
        </a:p>
      </dgm:t>
    </dgm:pt>
    <dgm:pt modelId="{06B0BD31-380D-4E62-916B-C5003EEF1FFE}">
      <dgm:prSet/>
      <dgm:spPr/>
      <dgm:t>
        <a:bodyPr/>
        <a:lstStyle/>
        <a:p>
          <a:r>
            <a:rPr lang="en-US"/>
            <a:t>Uudet työn tekemisen tavat</a:t>
          </a:r>
        </a:p>
      </dgm:t>
    </dgm:pt>
    <dgm:pt modelId="{EB0B35DF-E48E-422A-B614-F93B4654E475}" type="parTrans" cxnId="{DC8C91CA-200E-446A-B6D9-7894CCE0D969}">
      <dgm:prSet/>
      <dgm:spPr/>
      <dgm:t>
        <a:bodyPr/>
        <a:lstStyle/>
        <a:p>
          <a:endParaRPr lang="en-US"/>
        </a:p>
      </dgm:t>
    </dgm:pt>
    <dgm:pt modelId="{F01DDA74-9640-49D9-8271-C18C1D1E0B0B}" type="sibTrans" cxnId="{DC8C91CA-200E-446A-B6D9-7894CCE0D969}">
      <dgm:prSet/>
      <dgm:spPr/>
      <dgm:t>
        <a:bodyPr/>
        <a:lstStyle/>
        <a:p>
          <a:endParaRPr lang="en-US"/>
        </a:p>
      </dgm:t>
    </dgm:pt>
    <dgm:pt modelId="{DE869BBC-D2B9-4E02-B106-FC0251649811}">
      <dgm:prSet/>
      <dgm:spPr/>
      <dgm:t>
        <a:bodyPr/>
        <a:lstStyle/>
        <a:p>
          <a:r>
            <a:rPr lang="en-US" dirty="0" err="1"/>
            <a:t>Luovuutta</a:t>
          </a:r>
          <a:r>
            <a:rPr lang="en-US" dirty="0"/>
            <a:t> </a:t>
          </a:r>
          <a:r>
            <a:rPr lang="en-US" dirty="0" err="1"/>
            <a:t>myös</a:t>
          </a:r>
          <a:r>
            <a:rPr lang="en-US" dirty="0"/>
            <a:t> </a:t>
          </a:r>
          <a:r>
            <a:rPr lang="en-US" dirty="0" err="1"/>
            <a:t>vaalitaan</a:t>
          </a:r>
          <a:endParaRPr lang="en-US" dirty="0"/>
        </a:p>
      </dgm:t>
    </dgm:pt>
    <dgm:pt modelId="{A2474FF1-ADC9-4618-9BDB-52C8335B0F85}" type="sibTrans" cxnId="{091E834B-E3D3-44CD-B267-A8A0514E535E}">
      <dgm:prSet/>
      <dgm:spPr/>
      <dgm:t>
        <a:bodyPr/>
        <a:lstStyle/>
        <a:p>
          <a:endParaRPr lang="en-US"/>
        </a:p>
      </dgm:t>
    </dgm:pt>
    <dgm:pt modelId="{1BEE6560-60A5-4D9C-8A98-9232206DB91A}" type="parTrans" cxnId="{091E834B-E3D3-44CD-B267-A8A0514E535E}">
      <dgm:prSet/>
      <dgm:spPr/>
      <dgm:t>
        <a:bodyPr/>
        <a:lstStyle/>
        <a:p>
          <a:endParaRPr lang="en-US"/>
        </a:p>
      </dgm:t>
    </dgm:pt>
    <dgm:pt modelId="{D9A5A8BA-9B91-43CD-BEF0-B12C1332B5D7}" type="pres">
      <dgm:prSet presAssocID="{D9059A70-ED37-46DD-9261-F8EE6B8D63AE}" presName="linear" presStyleCnt="0">
        <dgm:presLayoutVars>
          <dgm:animLvl val="lvl"/>
          <dgm:resizeHandles val="exact"/>
        </dgm:presLayoutVars>
      </dgm:prSet>
      <dgm:spPr/>
    </dgm:pt>
    <dgm:pt modelId="{30E728A9-9238-4DCD-904F-F3E3CF49FAE3}" type="pres">
      <dgm:prSet presAssocID="{B9EAF4F2-2BF5-46BB-9043-A3C7965D672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2F79385-75C2-4E2E-9E89-7F1D76ADC16F}" type="pres">
      <dgm:prSet presAssocID="{2190F1F7-C60C-40C6-9180-3C0FFD68393C}" presName="spacer" presStyleCnt="0"/>
      <dgm:spPr/>
    </dgm:pt>
    <dgm:pt modelId="{2479C1E3-AA8B-416E-8B5D-D8E0C84A57E7}" type="pres">
      <dgm:prSet presAssocID="{DE869BBC-D2B9-4E02-B106-FC0251649811}" presName="parentText" presStyleLbl="node1" presStyleIdx="1" presStyleCnt="5" custLinFactNeighborX="-1374" custLinFactNeighborY="-30544">
        <dgm:presLayoutVars>
          <dgm:chMax val="0"/>
          <dgm:bulletEnabled val="1"/>
        </dgm:presLayoutVars>
      </dgm:prSet>
      <dgm:spPr/>
    </dgm:pt>
    <dgm:pt modelId="{49C8A271-0EDF-4C0C-B3FB-88D019C54BCD}" type="pres">
      <dgm:prSet presAssocID="{A2474FF1-ADC9-4618-9BDB-52C8335B0F85}" presName="spacer" presStyleCnt="0"/>
      <dgm:spPr/>
    </dgm:pt>
    <dgm:pt modelId="{F5213062-A4D0-41A0-A6FE-1D753736C67F}" type="pres">
      <dgm:prSet presAssocID="{7DFE141F-BD90-4102-A542-59FE8EF636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27D563F-6DC5-4237-8D38-C49468F89634}" type="pres">
      <dgm:prSet presAssocID="{04F8EF81-9286-4B9D-8E2C-427E51C3293E}" presName="spacer" presStyleCnt="0"/>
      <dgm:spPr/>
    </dgm:pt>
    <dgm:pt modelId="{2B27AEB0-40C6-4B94-BA3B-1002A12A7170}" type="pres">
      <dgm:prSet presAssocID="{7656D7CF-75AF-4E5A-B499-B7FD462A6DF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053027D-1504-4556-8671-0AF770CE0967}" type="pres">
      <dgm:prSet presAssocID="{8212D8A8-FCEE-4703-9A4D-376302B65000}" presName="spacer" presStyleCnt="0"/>
      <dgm:spPr/>
    </dgm:pt>
    <dgm:pt modelId="{857523DB-D679-4E89-A22D-1EB7AF0B959D}" type="pres">
      <dgm:prSet presAssocID="{06B0BD31-380D-4E62-916B-C5003EEF1F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8E9A600-C02F-4E99-AC96-CA7851E1996A}" type="presOf" srcId="{7656D7CF-75AF-4E5A-B499-B7FD462A6DF9}" destId="{2B27AEB0-40C6-4B94-BA3B-1002A12A7170}" srcOrd="0" destOrd="0" presId="urn:microsoft.com/office/officeart/2005/8/layout/vList2"/>
    <dgm:cxn modelId="{ACEE2C25-D7C2-4282-A982-BEF908C03A4E}" srcId="{D9059A70-ED37-46DD-9261-F8EE6B8D63AE}" destId="{7DFE141F-BD90-4102-A542-59FE8EF6366B}" srcOrd="2" destOrd="0" parTransId="{F7020F13-3185-45E5-8E96-DEDB3DA88A8C}" sibTransId="{04F8EF81-9286-4B9D-8E2C-427E51C3293E}"/>
    <dgm:cxn modelId="{5410E464-C2FE-4F4F-BA2A-845458A5C472}" type="presOf" srcId="{06B0BD31-380D-4E62-916B-C5003EEF1FFE}" destId="{857523DB-D679-4E89-A22D-1EB7AF0B959D}" srcOrd="0" destOrd="0" presId="urn:microsoft.com/office/officeart/2005/8/layout/vList2"/>
    <dgm:cxn modelId="{EAF46B48-6B3C-4239-ABF8-232F997EA9CD}" srcId="{D9059A70-ED37-46DD-9261-F8EE6B8D63AE}" destId="{7656D7CF-75AF-4E5A-B499-B7FD462A6DF9}" srcOrd="3" destOrd="0" parTransId="{E2955BEC-D135-4EDE-A4B1-D6418568A80F}" sibTransId="{8212D8A8-FCEE-4703-9A4D-376302B65000}"/>
    <dgm:cxn modelId="{FC58974A-A3A7-4897-9659-4757FC300406}" type="presOf" srcId="{D9059A70-ED37-46DD-9261-F8EE6B8D63AE}" destId="{D9A5A8BA-9B91-43CD-BEF0-B12C1332B5D7}" srcOrd="0" destOrd="0" presId="urn:microsoft.com/office/officeart/2005/8/layout/vList2"/>
    <dgm:cxn modelId="{091E834B-E3D3-44CD-B267-A8A0514E535E}" srcId="{D9059A70-ED37-46DD-9261-F8EE6B8D63AE}" destId="{DE869BBC-D2B9-4E02-B106-FC0251649811}" srcOrd="1" destOrd="0" parTransId="{1BEE6560-60A5-4D9C-8A98-9232206DB91A}" sibTransId="{A2474FF1-ADC9-4618-9BDB-52C8335B0F85}"/>
    <dgm:cxn modelId="{F0B9D27B-41DF-465B-9440-BDE4A4783784}" type="presOf" srcId="{DE869BBC-D2B9-4E02-B106-FC0251649811}" destId="{2479C1E3-AA8B-416E-8B5D-D8E0C84A57E7}" srcOrd="0" destOrd="0" presId="urn:microsoft.com/office/officeart/2005/8/layout/vList2"/>
    <dgm:cxn modelId="{6454B087-36C1-4FCC-AE64-9ED075A653AE}" type="presOf" srcId="{B9EAF4F2-2BF5-46BB-9043-A3C7965D672C}" destId="{30E728A9-9238-4DCD-904F-F3E3CF49FAE3}" srcOrd="0" destOrd="0" presId="urn:microsoft.com/office/officeart/2005/8/layout/vList2"/>
    <dgm:cxn modelId="{834C2EC4-3BB5-437A-AF40-FCC2D2177640}" srcId="{D9059A70-ED37-46DD-9261-F8EE6B8D63AE}" destId="{B9EAF4F2-2BF5-46BB-9043-A3C7965D672C}" srcOrd="0" destOrd="0" parTransId="{4569BBF2-7653-4D0F-880D-BE35FE325C45}" sibTransId="{2190F1F7-C60C-40C6-9180-3C0FFD68393C}"/>
    <dgm:cxn modelId="{DC8C91CA-200E-446A-B6D9-7894CCE0D969}" srcId="{D9059A70-ED37-46DD-9261-F8EE6B8D63AE}" destId="{06B0BD31-380D-4E62-916B-C5003EEF1FFE}" srcOrd="4" destOrd="0" parTransId="{EB0B35DF-E48E-422A-B614-F93B4654E475}" sibTransId="{F01DDA74-9640-49D9-8271-C18C1D1E0B0B}"/>
    <dgm:cxn modelId="{B5A1B8D1-1C52-4F69-925A-4F6D9096CEF3}" type="presOf" srcId="{7DFE141F-BD90-4102-A542-59FE8EF6366B}" destId="{F5213062-A4D0-41A0-A6FE-1D753736C67F}" srcOrd="0" destOrd="0" presId="urn:microsoft.com/office/officeart/2005/8/layout/vList2"/>
    <dgm:cxn modelId="{0CFD71A7-6ABD-40B5-8590-E1DEFF393A4C}" type="presParOf" srcId="{D9A5A8BA-9B91-43CD-BEF0-B12C1332B5D7}" destId="{30E728A9-9238-4DCD-904F-F3E3CF49FAE3}" srcOrd="0" destOrd="0" presId="urn:microsoft.com/office/officeart/2005/8/layout/vList2"/>
    <dgm:cxn modelId="{E181A3B7-A71B-4778-996F-6F9CC628171E}" type="presParOf" srcId="{D9A5A8BA-9B91-43CD-BEF0-B12C1332B5D7}" destId="{62F79385-75C2-4E2E-9E89-7F1D76ADC16F}" srcOrd="1" destOrd="0" presId="urn:microsoft.com/office/officeart/2005/8/layout/vList2"/>
    <dgm:cxn modelId="{17CACCD5-2FC9-48BD-820E-1FAF4184D397}" type="presParOf" srcId="{D9A5A8BA-9B91-43CD-BEF0-B12C1332B5D7}" destId="{2479C1E3-AA8B-416E-8B5D-D8E0C84A57E7}" srcOrd="2" destOrd="0" presId="urn:microsoft.com/office/officeart/2005/8/layout/vList2"/>
    <dgm:cxn modelId="{FB5BA176-044A-4ECB-A2C5-C2D957BE00B4}" type="presParOf" srcId="{D9A5A8BA-9B91-43CD-BEF0-B12C1332B5D7}" destId="{49C8A271-0EDF-4C0C-B3FB-88D019C54BCD}" srcOrd="3" destOrd="0" presId="urn:microsoft.com/office/officeart/2005/8/layout/vList2"/>
    <dgm:cxn modelId="{FA454499-49A3-4880-977F-33A2AE2219A8}" type="presParOf" srcId="{D9A5A8BA-9B91-43CD-BEF0-B12C1332B5D7}" destId="{F5213062-A4D0-41A0-A6FE-1D753736C67F}" srcOrd="4" destOrd="0" presId="urn:microsoft.com/office/officeart/2005/8/layout/vList2"/>
    <dgm:cxn modelId="{AA0752B3-6276-4DDF-892D-91F73BB9A999}" type="presParOf" srcId="{D9A5A8BA-9B91-43CD-BEF0-B12C1332B5D7}" destId="{B27D563F-6DC5-4237-8D38-C49468F89634}" srcOrd="5" destOrd="0" presId="urn:microsoft.com/office/officeart/2005/8/layout/vList2"/>
    <dgm:cxn modelId="{2F810740-9020-4354-9762-46B69C0F9476}" type="presParOf" srcId="{D9A5A8BA-9B91-43CD-BEF0-B12C1332B5D7}" destId="{2B27AEB0-40C6-4B94-BA3B-1002A12A7170}" srcOrd="6" destOrd="0" presId="urn:microsoft.com/office/officeart/2005/8/layout/vList2"/>
    <dgm:cxn modelId="{6BFE6F87-53AD-4639-AD6C-5DCD3378B817}" type="presParOf" srcId="{D9A5A8BA-9B91-43CD-BEF0-B12C1332B5D7}" destId="{1053027D-1504-4556-8671-0AF770CE0967}" srcOrd="7" destOrd="0" presId="urn:microsoft.com/office/officeart/2005/8/layout/vList2"/>
    <dgm:cxn modelId="{7019E688-960D-4884-89E4-73947B0FACB9}" type="presParOf" srcId="{D9A5A8BA-9B91-43CD-BEF0-B12C1332B5D7}" destId="{857523DB-D679-4E89-A22D-1EB7AF0B95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728A9-9238-4DCD-904F-F3E3CF49FAE3}">
      <dsp:nvSpPr>
        <dsp:cNvPr id="0" name=""/>
        <dsp:cNvSpPr/>
      </dsp:nvSpPr>
      <dsp:spPr>
        <a:xfrm>
          <a:off x="0" y="887458"/>
          <a:ext cx="52910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Hyvinvointi</a:t>
          </a:r>
          <a:r>
            <a:rPr lang="en-US" sz="2400" kern="1200" dirty="0"/>
            <a:t> on </a:t>
          </a:r>
          <a:r>
            <a:rPr lang="en-US" sz="2400" kern="1200" dirty="0" err="1"/>
            <a:t>uuden</a:t>
          </a:r>
          <a:r>
            <a:rPr lang="en-US" sz="2400" kern="1200" dirty="0"/>
            <a:t> </a:t>
          </a:r>
          <a:r>
            <a:rPr lang="en-US" sz="2400" kern="1200" dirty="0" err="1"/>
            <a:t>oppimisen</a:t>
          </a:r>
          <a:r>
            <a:rPr lang="en-US" sz="2400" kern="1200" dirty="0"/>
            <a:t> </a:t>
          </a:r>
          <a:r>
            <a:rPr lang="en-US" sz="2400" kern="1200" dirty="0" err="1"/>
            <a:t>perusta</a:t>
          </a:r>
          <a:endParaRPr lang="en-US" sz="2400" kern="1200" dirty="0"/>
        </a:p>
      </dsp:txBody>
      <dsp:txXfrm>
        <a:off x="28100" y="915558"/>
        <a:ext cx="5234803" cy="519439"/>
      </dsp:txXfrm>
    </dsp:sp>
    <dsp:sp modelId="{2479C1E3-AA8B-416E-8B5D-D8E0C84A57E7}">
      <dsp:nvSpPr>
        <dsp:cNvPr id="0" name=""/>
        <dsp:cNvSpPr/>
      </dsp:nvSpPr>
      <dsp:spPr>
        <a:xfrm>
          <a:off x="0" y="1511106"/>
          <a:ext cx="52910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Luovuutta</a:t>
          </a:r>
          <a:r>
            <a:rPr lang="en-US" sz="2400" kern="1200" dirty="0"/>
            <a:t> </a:t>
          </a:r>
          <a:r>
            <a:rPr lang="en-US" sz="2400" kern="1200" dirty="0" err="1"/>
            <a:t>myös</a:t>
          </a:r>
          <a:r>
            <a:rPr lang="en-US" sz="2400" kern="1200" dirty="0"/>
            <a:t> </a:t>
          </a:r>
          <a:r>
            <a:rPr lang="en-US" sz="2400" kern="1200" dirty="0" err="1"/>
            <a:t>vaalitaan</a:t>
          </a:r>
          <a:endParaRPr lang="en-US" sz="2400" kern="1200" dirty="0"/>
        </a:p>
      </dsp:txBody>
      <dsp:txXfrm>
        <a:off x="28100" y="1539206"/>
        <a:ext cx="5234803" cy="519439"/>
      </dsp:txXfrm>
    </dsp:sp>
    <dsp:sp modelId="{F5213062-A4D0-41A0-A6FE-1D753736C67F}">
      <dsp:nvSpPr>
        <dsp:cNvPr id="0" name=""/>
        <dsp:cNvSpPr/>
      </dsp:nvSpPr>
      <dsp:spPr>
        <a:xfrm>
          <a:off x="0" y="2176978"/>
          <a:ext cx="52910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Tasa-arvo</a:t>
          </a:r>
        </a:p>
      </dsp:txBody>
      <dsp:txXfrm>
        <a:off x="28100" y="2205078"/>
        <a:ext cx="5234803" cy="519439"/>
      </dsp:txXfrm>
    </dsp:sp>
    <dsp:sp modelId="{2B27AEB0-40C6-4B94-BA3B-1002A12A7170}">
      <dsp:nvSpPr>
        <dsp:cNvPr id="0" name=""/>
        <dsp:cNvSpPr/>
      </dsp:nvSpPr>
      <dsp:spPr>
        <a:xfrm>
          <a:off x="0" y="2821738"/>
          <a:ext cx="52910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Tulevaisuus kuuluu kaikille!</a:t>
          </a:r>
        </a:p>
      </dsp:txBody>
      <dsp:txXfrm>
        <a:off x="28100" y="2849838"/>
        <a:ext cx="5234803" cy="519439"/>
      </dsp:txXfrm>
    </dsp:sp>
    <dsp:sp modelId="{857523DB-D679-4E89-A22D-1EB7AF0B959D}">
      <dsp:nvSpPr>
        <dsp:cNvPr id="0" name=""/>
        <dsp:cNvSpPr/>
      </dsp:nvSpPr>
      <dsp:spPr>
        <a:xfrm>
          <a:off x="0" y="3466498"/>
          <a:ext cx="5291003" cy="57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Uudet työn tekemisen tavat</a:t>
          </a:r>
        </a:p>
      </dsp:txBody>
      <dsp:txXfrm>
        <a:off x="28100" y="3494598"/>
        <a:ext cx="5234803" cy="519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6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4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7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5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1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60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70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CA8A-2489-4818-A0E1-C419F42FABCB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ED550-5DFB-4797-BDD9-6644D476D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4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onblekinge.se/utveckling-och-projekt/blekinge-kompetenscentrum/summary-in-english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ebo.be/stebo-introductio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://www.feelix.f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72699" y="3982122"/>
            <a:ext cx="11228522" cy="950217"/>
          </a:xfrm>
        </p:spPr>
        <p:txBody>
          <a:bodyPr>
            <a:normAutofit fontScale="90000"/>
          </a:bodyPr>
          <a:lstStyle/>
          <a:p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Tulevaisuuden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työtaidot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päivät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29.10.2020.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Feelix-hanke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yhteistyössä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Vates-säätiön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kanssa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B814F46-20E5-439B-8A23-142BA53616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32" y="5313901"/>
            <a:ext cx="1815719" cy="775841"/>
          </a:xfrm>
          <a:prstGeom prst="rect">
            <a:avLst/>
          </a:prstGeom>
        </p:spPr>
      </p:pic>
      <p:pic>
        <p:nvPicPr>
          <p:cNvPr id="3" name="Kuva 2" descr="Kuva, joka sisältää kohteen taivas, auringonlasku, ulko, aurinko&#10;&#10;Kuvaus luotu automaattisesti">
            <a:extLst>
              <a:ext uri="{FF2B5EF4-FFF2-40B4-BE49-F238E27FC236}">
                <a16:creationId xmlns:a16="http://schemas.microsoft.com/office/drawing/2014/main" id="{3BDF465A-BB67-45D0-8161-69C4D7A76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3" b="14733"/>
          <a:stretch/>
        </p:blipFill>
        <p:spPr>
          <a:xfrm>
            <a:off x="2300917" y="346650"/>
            <a:ext cx="7352174" cy="3253910"/>
          </a:xfrm>
          <a:prstGeom prst="rect">
            <a:avLst/>
          </a:prstGeom>
        </p:spPr>
      </p:pic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331ABBD1-CD1F-49EE-BDD0-8E1A0E1807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31" y="4962042"/>
            <a:ext cx="1321420" cy="1366214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6F52391-27B5-496A-A35B-5B46A21D12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82" y="5007700"/>
            <a:ext cx="1749702" cy="123857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B2A455DD-B7D7-4BC8-8EBF-99C0E8DD8E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87" y="5097732"/>
            <a:ext cx="1986823" cy="99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FFFFFF"/>
                </a:solidFill>
              </a:rPr>
              <a:t>INTERNATIONAL PARTNERS </a:t>
            </a:r>
            <a:endParaRPr lang="en-US" sz="4100">
              <a:solidFill>
                <a:srgbClr val="FFFFF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en-US" sz="2400" b="1">
                <a:solidFill>
                  <a:srgbClr val="000000"/>
                </a:solidFill>
              </a:rPr>
              <a:t>Blekinge Centre of Competence/Blekinge Kompetenscentrum, </a:t>
            </a:r>
            <a:r>
              <a:rPr lang="en-US" sz="2400">
                <a:solidFill>
                  <a:srgbClr val="000000"/>
                </a:solidFill>
              </a:rPr>
              <a:t>Sweden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00"/>
                </a:solidFill>
                <a:hlinkClick r:id="rId3"/>
              </a:rPr>
              <a:t>https://regionblekinge.se/utveckling-och-projekt/blekinge-kompetenscentrum.html</a:t>
            </a:r>
            <a:br>
              <a:rPr lang="en-US" sz="2400">
                <a:solidFill>
                  <a:srgbClr val="000000"/>
                </a:solidFill>
              </a:rPr>
            </a:br>
            <a:br>
              <a:rPr lang="en-US" sz="2400">
                <a:solidFill>
                  <a:srgbClr val="000000"/>
                </a:solidFill>
              </a:rPr>
            </a:br>
            <a:r>
              <a:rPr lang="en-US" sz="2400" b="1">
                <a:solidFill>
                  <a:srgbClr val="000000"/>
                </a:solidFill>
              </a:rPr>
              <a:t>Stebo</a:t>
            </a:r>
            <a:r>
              <a:rPr lang="en-US" sz="2400">
                <a:solidFill>
                  <a:srgbClr val="000000"/>
                </a:solidFill>
              </a:rPr>
              <a:t>, Genk, Belgium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 i="1">
                <a:solidFill>
                  <a:srgbClr val="000000"/>
                </a:solidFill>
                <a:hlinkClick r:id="rId4"/>
              </a:rPr>
              <a:t>https://stebo.be/stebo-introduction/</a:t>
            </a:r>
            <a:endParaRPr lang="en-US" sz="240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en-US" sz="2400" b="1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sz="2400" b="1">
                <a:solidFill>
                  <a:srgbClr val="000000"/>
                </a:solidFill>
              </a:rPr>
              <a:t>Municipality of Popovo</a:t>
            </a:r>
            <a:r>
              <a:rPr lang="en-US" sz="2400">
                <a:solidFill>
                  <a:srgbClr val="000000"/>
                </a:solidFill>
              </a:rPr>
              <a:t>, Bulgaria</a:t>
            </a:r>
            <a:br>
              <a:rPr lang="en-US" sz="2400">
                <a:solidFill>
                  <a:srgbClr val="000000"/>
                </a:solidFill>
              </a:rPr>
            </a:br>
            <a:endParaRPr lang="en-US" sz="2400">
              <a:solidFill>
                <a:srgbClr val="000000"/>
              </a:solidFill>
            </a:endParaRPr>
          </a:p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0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sisä, kannettava, tietokone, pöytä&#10;&#10;Kuvaus luotu automaattisesti">
            <a:extLst>
              <a:ext uri="{FF2B5EF4-FFF2-40B4-BE49-F238E27FC236}">
                <a16:creationId xmlns:a16="http://schemas.microsoft.com/office/drawing/2014/main" id="{5A56CBB4-4D09-4DFA-8BF8-EF92DCC27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19" y="183197"/>
            <a:ext cx="7450666" cy="5588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630545-2BB8-4B94-8AD0-DB9B4F11C0DF}"/>
              </a:ext>
            </a:extLst>
          </p:cNvPr>
          <p:cNvSpPr txBox="1"/>
          <p:nvPr/>
        </p:nvSpPr>
        <p:spPr>
          <a:xfrm>
            <a:off x="1972955" y="5771197"/>
            <a:ext cx="9346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dirty="0">
                <a:effectLst/>
                <a:latin typeface="HelveticaNeueLT Std Lt" panose="020B0403020202020204" pitchFamily="34" charset="0"/>
              </a:rPr>
              <a:t>Kansainvälinen online-seminaari 3. - 5.6.2020</a:t>
            </a:r>
            <a:endParaRPr lang="fi-FI" sz="3200" dirty="0">
              <a:latin typeface="HelveticaNeueLT Std L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7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 descr="Kuva, joka sisältää kohteen näyttö, televisio, elektroniikka, valkokangas&#10;&#10;Kuvaus luotu automaattisesti">
            <a:extLst>
              <a:ext uri="{FF2B5EF4-FFF2-40B4-BE49-F238E27FC236}">
                <a16:creationId xmlns:a16="http://schemas.microsoft.com/office/drawing/2014/main" id="{A6391E4B-8CC3-466B-93C2-65777EDDD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83" y="673100"/>
            <a:ext cx="7349066" cy="5511800"/>
          </a:xfrm>
        </p:spPr>
      </p:pic>
    </p:spTree>
    <p:extLst>
      <p:ext uri="{BB962C8B-B14F-4D97-AF65-F5344CB8AC3E}">
        <p14:creationId xmlns:p14="http://schemas.microsoft.com/office/powerpoint/2010/main" val="89587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91E86A2-06EA-45A8-A5F4-4AFC55DADC5A}"/>
              </a:ext>
            </a:extLst>
          </p:cNvPr>
          <p:cNvSpPr/>
          <p:nvPr/>
        </p:nvSpPr>
        <p:spPr>
          <a:xfrm>
            <a:off x="-2654485" y="5869295"/>
            <a:ext cx="2400621" cy="133367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ED5080-1182-43AD-BFCE-577B4D9C524D}"/>
              </a:ext>
            </a:extLst>
          </p:cNvPr>
          <p:cNvGrpSpPr/>
          <p:nvPr/>
        </p:nvGrpSpPr>
        <p:grpSpPr>
          <a:xfrm>
            <a:off x="159958" y="172769"/>
            <a:ext cx="7114991" cy="6682716"/>
            <a:chOff x="-2189867" y="-377234"/>
            <a:chExt cx="6038398" cy="5956019"/>
          </a:xfr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493260-7200-40EB-AD8A-8F5DCDFB33C9}"/>
                </a:ext>
              </a:extLst>
            </p:cNvPr>
            <p:cNvSpPr/>
            <p:nvPr/>
          </p:nvSpPr>
          <p:spPr>
            <a:xfrm>
              <a:off x="952034" y="-349049"/>
              <a:ext cx="1933833" cy="2172229"/>
            </a:xfrm>
            <a:custGeom>
              <a:avLst/>
              <a:gdLst>
                <a:gd name="connsiteX0" fmla="*/ 0 w 2172229"/>
                <a:gd name="connsiteY0" fmla="*/ 966917 h 1933833"/>
                <a:gd name="connsiteX1" fmla="*/ 483458 w 2172229"/>
                <a:gd name="connsiteY1" fmla="*/ 0 h 1933833"/>
                <a:gd name="connsiteX2" fmla="*/ 1688771 w 2172229"/>
                <a:gd name="connsiteY2" fmla="*/ 0 h 1933833"/>
                <a:gd name="connsiteX3" fmla="*/ 2172229 w 2172229"/>
                <a:gd name="connsiteY3" fmla="*/ 966917 h 1933833"/>
                <a:gd name="connsiteX4" fmla="*/ 1688771 w 2172229"/>
                <a:gd name="connsiteY4" fmla="*/ 1933833 h 1933833"/>
                <a:gd name="connsiteX5" fmla="*/ 483458 w 2172229"/>
                <a:gd name="connsiteY5" fmla="*/ 1933833 h 1933833"/>
                <a:gd name="connsiteX6" fmla="*/ 0 w 2172229"/>
                <a:gd name="connsiteY6" fmla="*/ 966917 h 193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2229" h="1933833">
                  <a:moveTo>
                    <a:pt x="1086114" y="0"/>
                  </a:moveTo>
                  <a:lnTo>
                    <a:pt x="2172228" y="430400"/>
                  </a:lnTo>
                  <a:lnTo>
                    <a:pt x="2172228" y="1503433"/>
                  </a:lnTo>
                  <a:lnTo>
                    <a:pt x="1086114" y="1933833"/>
                  </a:lnTo>
                  <a:lnTo>
                    <a:pt x="1" y="1503433"/>
                  </a:lnTo>
                  <a:lnTo>
                    <a:pt x="1" y="430400"/>
                  </a:lnTo>
                  <a:lnTo>
                    <a:pt x="1086114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5579" tIns="403132" rIns="365579" bIns="403132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S</a:t>
              </a:r>
              <a:r>
                <a:rPr lang="fi-FI" sz="20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ietäminen </a:t>
              </a: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0AECD7-1989-408F-96E4-A5FB00DC1603}"/>
                </a:ext>
              </a:extLst>
            </p:cNvPr>
            <p:cNvSpPr/>
            <p:nvPr/>
          </p:nvSpPr>
          <p:spPr>
            <a:xfrm>
              <a:off x="-2189867" y="1450806"/>
              <a:ext cx="1933833" cy="2222798"/>
            </a:xfrm>
            <a:custGeom>
              <a:avLst/>
              <a:gdLst>
                <a:gd name="connsiteX0" fmla="*/ 0 w 2222797"/>
                <a:gd name="connsiteY0" fmla="*/ 966917 h 1933833"/>
                <a:gd name="connsiteX1" fmla="*/ 483458 w 2222797"/>
                <a:gd name="connsiteY1" fmla="*/ 0 h 1933833"/>
                <a:gd name="connsiteX2" fmla="*/ 1739339 w 2222797"/>
                <a:gd name="connsiteY2" fmla="*/ 0 h 1933833"/>
                <a:gd name="connsiteX3" fmla="*/ 2222797 w 2222797"/>
                <a:gd name="connsiteY3" fmla="*/ 966917 h 1933833"/>
                <a:gd name="connsiteX4" fmla="*/ 1739339 w 2222797"/>
                <a:gd name="connsiteY4" fmla="*/ 1933833 h 1933833"/>
                <a:gd name="connsiteX5" fmla="*/ 483458 w 2222797"/>
                <a:gd name="connsiteY5" fmla="*/ 1933833 h 1933833"/>
                <a:gd name="connsiteX6" fmla="*/ 0 w 2222797"/>
                <a:gd name="connsiteY6" fmla="*/ 966917 h 193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797" h="1933833">
                  <a:moveTo>
                    <a:pt x="1111398" y="0"/>
                  </a:moveTo>
                  <a:lnTo>
                    <a:pt x="2222796" y="420608"/>
                  </a:lnTo>
                  <a:lnTo>
                    <a:pt x="2222796" y="1513225"/>
                  </a:lnTo>
                  <a:lnTo>
                    <a:pt x="1111398" y="1933833"/>
                  </a:lnTo>
                  <a:lnTo>
                    <a:pt x="1" y="1513225"/>
                  </a:lnTo>
                  <a:lnTo>
                    <a:pt x="1" y="420608"/>
                  </a:lnTo>
                  <a:lnTo>
                    <a:pt x="1111398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356" tIns="346386" rIns="301356" bIns="346387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Dialogi ja läsnäolo</a:t>
              </a: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1B9A9EC-204B-43E4-9B81-D45D61EEEE5E}"/>
                </a:ext>
              </a:extLst>
            </p:cNvPr>
            <p:cNvSpPr/>
            <p:nvPr/>
          </p:nvSpPr>
          <p:spPr>
            <a:xfrm>
              <a:off x="-225679" y="1479658"/>
              <a:ext cx="2095057" cy="2222797"/>
            </a:xfrm>
            <a:custGeom>
              <a:avLst/>
              <a:gdLst>
                <a:gd name="connsiteX0" fmla="*/ 0 w 2222797"/>
                <a:gd name="connsiteY0" fmla="*/ 1047529 h 2095057"/>
                <a:gd name="connsiteX1" fmla="*/ 523764 w 2222797"/>
                <a:gd name="connsiteY1" fmla="*/ 0 h 2095057"/>
                <a:gd name="connsiteX2" fmla="*/ 1699033 w 2222797"/>
                <a:gd name="connsiteY2" fmla="*/ 0 h 2095057"/>
                <a:gd name="connsiteX3" fmla="*/ 2222797 w 2222797"/>
                <a:gd name="connsiteY3" fmla="*/ 1047529 h 2095057"/>
                <a:gd name="connsiteX4" fmla="*/ 1699033 w 2222797"/>
                <a:gd name="connsiteY4" fmla="*/ 2095057 h 2095057"/>
                <a:gd name="connsiteX5" fmla="*/ 523764 w 2222797"/>
                <a:gd name="connsiteY5" fmla="*/ 2095057 h 2095057"/>
                <a:gd name="connsiteX6" fmla="*/ 0 w 2222797"/>
                <a:gd name="connsiteY6" fmla="*/ 1047529 h 209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797" h="2095057">
                  <a:moveTo>
                    <a:pt x="1111398" y="0"/>
                  </a:moveTo>
                  <a:lnTo>
                    <a:pt x="2222797" y="493664"/>
                  </a:lnTo>
                  <a:lnTo>
                    <a:pt x="2222797" y="1601393"/>
                  </a:lnTo>
                  <a:lnTo>
                    <a:pt x="1111398" y="2095057"/>
                  </a:lnTo>
                  <a:lnTo>
                    <a:pt x="0" y="1601393"/>
                  </a:lnTo>
                  <a:lnTo>
                    <a:pt x="0" y="493664"/>
                  </a:lnTo>
                  <a:lnTo>
                    <a:pt x="1111398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07723" tIns="428401" rIns="407723" bIns="428401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Yksilöllisyys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A974E2-6B5C-48D1-AAEA-4D94CA584541}"/>
                </a:ext>
              </a:extLst>
            </p:cNvPr>
            <p:cNvSpPr/>
            <p:nvPr/>
          </p:nvSpPr>
          <p:spPr>
            <a:xfrm>
              <a:off x="1914698" y="1469278"/>
              <a:ext cx="1933833" cy="2222797"/>
            </a:xfrm>
            <a:custGeom>
              <a:avLst/>
              <a:gdLst>
                <a:gd name="connsiteX0" fmla="*/ 0 w 2222797"/>
                <a:gd name="connsiteY0" fmla="*/ 966917 h 1933833"/>
                <a:gd name="connsiteX1" fmla="*/ 483458 w 2222797"/>
                <a:gd name="connsiteY1" fmla="*/ 0 h 1933833"/>
                <a:gd name="connsiteX2" fmla="*/ 1739339 w 2222797"/>
                <a:gd name="connsiteY2" fmla="*/ 0 h 1933833"/>
                <a:gd name="connsiteX3" fmla="*/ 2222797 w 2222797"/>
                <a:gd name="connsiteY3" fmla="*/ 966917 h 1933833"/>
                <a:gd name="connsiteX4" fmla="*/ 1739339 w 2222797"/>
                <a:gd name="connsiteY4" fmla="*/ 1933833 h 1933833"/>
                <a:gd name="connsiteX5" fmla="*/ 483458 w 2222797"/>
                <a:gd name="connsiteY5" fmla="*/ 1933833 h 1933833"/>
                <a:gd name="connsiteX6" fmla="*/ 0 w 2222797"/>
                <a:gd name="connsiteY6" fmla="*/ 966917 h 193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797" h="1933833">
                  <a:moveTo>
                    <a:pt x="1111398" y="0"/>
                  </a:moveTo>
                  <a:lnTo>
                    <a:pt x="2222796" y="420608"/>
                  </a:lnTo>
                  <a:lnTo>
                    <a:pt x="2222796" y="1513225"/>
                  </a:lnTo>
                  <a:lnTo>
                    <a:pt x="1111398" y="1933833"/>
                  </a:lnTo>
                  <a:lnTo>
                    <a:pt x="1" y="1513225"/>
                  </a:lnTo>
                  <a:lnTo>
                    <a:pt x="1" y="420608"/>
                  </a:lnTo>
                  <a:lnTo>
                    <a:pt x="1111398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356" tIns="346386" rIns="301356" bIns="346386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Arvot ja ennakkoluulot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F42DDAE-2768-4310-9EF6-27319EBB2A75}"/>
                </a:ext>
              </a:extLst>
            </p:cNvPr>
            <p:cNvSpPr/>
            <p:nvPr/>
          </p:nvSpPr>
          <p:spPr>
            <a:xfrm>
              <a:off x="854858" y="3346208"/>
              <a:ext cx="1933833" cy="2222797"/>
            </a:xfrm>
            <a:custGeom>
              <a:avLst/>
              <a:gdLst>
                <a:gd name="connsiteX0" fmla="*/ 0 w 2222797"/>
                <a:gd name="connsiteY0" fmla="*/ 966917 h 1933833"/>
                <a:gd name="connsiteX1" fmla="*/ 483458 w 2222797"/>
                <a:gd name="connsiteY1" fmla="*/ 0 h 1933833"/>
                <a:gd name="connsiteX2" fmla="*/ 1739339 w 2222797"/>
                <a:gd name="connsiteY2" fmla="*/ 0 h 1933833"/>
                <a:gd name="connsiteX3" fmla="*/ 2222797 w 2222797"/>
                <a:gd name="connsiteY3" fmla="*/ 966917 h 1933833"/>
                <a:gd name="connsiteX4" fmla="*/ 1739339 w 2222797"/>
                <a:gd name="connsiteY4" fmla="*/ 1933833 h 1933833"/>
                <a:gd name="connsiteX5" fmla="*/ 483458 w 2222797"/>
                <a:gd name="connsiteY5" fmla="*/ 1933833 h 1933833"/>
                <a:gd name="connsiteX6" fmla="*/ 0 w 2222797"/>
                <a:gd name="connsiteY6" fmla="*/ 966917 h 193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797" h="1933833">
                  <a:moveTo>
                    <a:pt x="1111398" y="0"/>
                  </a:moveTo>
                  <a:lnTo>
                    <a:pt x="2222796" y="420608"/>
                  </a:lnTo>
                  <a:lnTo>
                    <a:pt x="2222796" y="1513225"/>
                  </a:lnTo>
                  <a:lnTo>
                    <a:pt x="1111398" y="1933833"/>
                  </a:lnTo>
                  <a:lnTo>
                    <a:pt x="1" y="1513225"/>
                  </a:lnTo>
                  <a:lnTo>
                    <a:pt x="1" y="420608"/>
                  </a:lnTo>
                  <a:lnTo>
                    <a:pt x="1111398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9936" tIns="414966" rIns="369936" bIns="41496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9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Itsestä huolehtiminen</a:t>
              </a: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C1D86A-8621-4B31-B175-37A804D9569A}"/>
                </a:ext>
              </a:extLst>
            </p:cNvPr>
            <p:cNvSpPr/>
            <p:nvPr/>
          </p:nvSpPr>
          <p:spPr>
            <a:xfrm>
              <a:off x="-1214112" y="3355988"/>
              <a:ext cx="1933833" cy="2222797"/>
            </a:xfrm>
            <a:custGeom>
              <a:avLst/>
              <a:gdLst>
                <a:gd name="connsiteX0" fmla="*/ 0 w 2222797"/>
                <a:gd name="connsiteY0" fmla="*/ 966917 h 1933833"/>
                <a:gd name="connsiteX1" fmla="*/ 483458 w 2222797"/>
                <a:gd name="connsiteY1" fmla="*/ 0 h 1933833"/>
                <a:gd name="connsiteX2" fmla="*/ 1739339 w 2222797"/>
                <a:gd name="connsiteY2" fmla="*/ 0 h 1933833"/>
                <a:gd name="connsiteX3" fmla="*/ 2222797 w 2222797"/>
                <a:gd name="connsiteY3" fmla="*/ 966917 h 1933833"/>
                <a:gd name="connsiteX4" fmla="*/ 1739339 w 2222797"/>
                <a:gd name="connsiteY4" fmla="*/ 1933833 h 1933833"/>
                <a:gd name="connsiteX5" fmla="*/ 483458 w 2222797"/>
                <a:gd name="connsiteY5" fmla="*/ 1933833 h 1933833"/>
                <a:gd name="connsiteX6" fmla="*/ 0 w 2222797"/>
                <a:gd name="connsiteY6" fmla="*/ 966917 h 193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797" h="1933833">
                  <a:moveTo>
                    <a:pt x="1111398" y="0"/>
                  </a:moveTo>
                  <a:lnTo>
                    <a:pt x="2222796" y="420608"/>
                  </a:lnTo>
                  <a:lnTo>
                    <a:pt x="2222796" y="1513225"/>
                  </a:lnTo>
                  <a:lnTo>
                    <a:pt x="1111398" y="1933833"/>
                  </a:lnTo>
                  <a:lnTo>
                    <a:pt x="1" y="1513225"/>
                  </a:lnTo>
                  <a:lnTo>
                    <a:pt x="1" y="420608"/>
                  </a:lnTo>
                  <a:lnTo>
                    <a:pt x="1111398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1356" tIns="346386" rIns="301356" bIns="346386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Rohkaisu ja valmius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FB28AE-9643-4049-8A7A-6F30207272BB}"/>
                </a:ext>
              </a:extLst>
            </p:cNvPr>
            <p:cNvSpPr/>
            <p:nvPr/>
          </p:nvSpPr>
          <p:spPr>
            <a:xfrm>
              <a:off x="-1112700" y="-377234"/>
              <a:ext cx="1962726" cy="2136643"/>
            </a:xfrm>
            <a:custGeom>
              <a:avLst/>
              <a:gdLst>
                <a:gd name="connsiteX0" fmla="*/ 0 w 2136642"/>
                <a:gd name="connsiteY0" fmla="*/ 981363 h 1962725"/>
                <a:gd name="connsiteX1" fmla="*/ 490681 w 2136642"/>
                <a:gd name="connsiteY1" fmla="*/ 0 h 1962725"/>
                <a:gd name="connsiteX2" fmla="*/ 1645961 w 2136642"/>
                <a:gd name="connsiteY2" fmla="*/ 0 h 1962725"/>
                <a:gd name="connsiteX3" fmla="*/ 2136642 w 2136642"/>
                <a:gd name="connsiteY3" fmla="*/ 981363 h 1962725"/>
                <a:gd name="connsiteX4" fmla="*/ 1645961 w 2136642"/>
                <a:gd name="connsiteY4" fmla="*/ 1962725 h 1962725"/>
                <a:gd name="connsiteX5" fmla="*/ 490681 w 2136642"/>
                <a:gd name="connsiteY5" fmla="*/ 1962725 h 1962725"/>
                <a:gd name="connsiteX6" fmla="*/ 0 w 2136642"/>
                <a:gd name="connsiteY6" fmla="*/ 981363 h 196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6642" h="1962725">
                  <a:moveTo>
                    <a:pt x="1068320" y="0"/>
                  </a:moveTo>
                  <a:lnTo>
                    <a:pt x="2136641" y="450741"/>
                  </a:lnTo>
                  <a:lnTo>
                    <a:pt x="2136641" y="1511984"/>
                  </a:lnTo>
                  <a:lnTo>
                    <a:pt x="1068320" y="1962725"/>
                  </a:lnTo>
                  <a:lnTo>
                    <a:pt x="1" y="1511984"/>
                  </a:lnTo>
                  <a:lnTo>
                    <a:pt x="1" y="450741"/>
                  </a:lnTo>
                  <a:lnTo>
                    <a:pt x="106832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807" tIns="341615" rIns="313808" bIns="341614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0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K</a:t>
              </a:r>
              <a:r>
                <a:rPr lang="fi-FI" sz="2000" kern="1200" dirty="0">
                  <a:solidFill>
                    <a:schemeClr val="tx1"/>
                  </a:solidFill>
                  <a:latin typeface="HelveticaNeueLT Std" panose="020B0604020202020204" pitchFamily="34" charset="0"/>
                </a:rPr>
                <a:t>okemukset</a:t>
              </a:r>
            </a:p>
          </p:txBody>
        </p:sp>
      </p:grpSp>
      <p:pic>
        <p:nvPicPr>
          <p:cNvPr id="3" name="Kuva 12">
            <a:extLst>
              <a:ext uri="{FF2B5EF4-FFF2-40B4-BE49-F238E27FC236}">
                <a16:creationId xmlns:a16="http://schemas.microsoft.com/office/drawing/2014/main" id="{0E562E5C-8F44-41FB-9CA7-B07E51887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0064" y="3329958"/>
            <a:ext cx="4348571" cy="3514554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D61F6-9511-4F03-A533-50F32B00CA37}"/>
              </a:ext>
            </a:extLst>
          </p:cNvPr>
          <p:cNvSpPr txBox="1"/>
          <p:nvPr/>
        </p:nvSpPr>
        <p:spPr>
          <a:xfrm>
            <a:off x="6441440" y="2025881"/>
            <a:ext cx="6248400" cy="1080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latin typeface="HelveticaNeueLT St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Tulevaisuuden työtaidot 11.2.2020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effectLst/>
                <a:latin typeface="HelveticaNeueLT St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Kaikuja helmikuun porinoista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EE3E55-1125-4472-8F55-EEE80E2636D1}"/>
              </a:ext>
            </a:extLst>
          </p:cNvPr>
          <p:cNvGrpSpPr/>
          <p:nvPr/>
        </p:nvGrpSpPr>
        <p:grpSpPr>
          <a:xfrm>
            <a:off x="7498080" y="4479087"/>
            <a:ext cx="2738120" cy="2978025"/>
            <a:chOff x="6101080" y="2336800"/>
            <a:chExt cx="2738120" cy="297802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BF0FDD-7D9D-4F68-B630-36298A6CC353}"/>
                </a:ext>
              </a:extLst>
            </p:cNvPr>
            <p:cNvSpPr/>
            <p:nvPr/>
          </p:nvSpPr>
          <p:spPr>
            <a:xfrm>
              <a:off x="6101080" y="233680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BF1E5F-6C5C-4E7B-9DEC-48D8933855EB}"/>
                </a:ext>
              </a:extLst>
            </p:cNvPr>
            <p:cNvSpPr/>
            <p:nvPr/>
          </p:nvSpPr>
          <p:spPr>
            <a:xfrm>
              <a:off x="6344920" y="278263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D0B43B5-88D6-4805-966B-B589AA3A7F15}"/>
                </a:ext>
              </a:extLst>
            </p:cNvPr>
            <p:cNvSpPr/>
            <p:nvPr/>
          </p:nvSpPr>
          <p:spPr>
            <a:xfrm>
              <a:off x="6629400" y="3208156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DE7DE5B-0265-4943-86B7-EF214271433F}"/>
                </a:ext>
              </a:extLst>
            </p:cNvPr>
            <p:cNvSpPr/>
            <p:nvPr/>
          </p:nvSpPr>
          <p:spPr>
            <a:xfrm>
              <a:off x="6985000" y="35703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2205660-8594-41C9-A0B5-7994BDECD6ED}"/>
                </a:ext>
              </a:extLst>
            </p:cNvPr>
            <p:cNvSpPr/>
            <p:nvPr/>
          </p:nvSpPr>
          <p:spPr>
            <a:xfrm>
              <a:off x="7340600" y="3932464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630AEC0-92B0-4346-B914-94894D237E06}"/>
                </a:ext>
              </a:extLst>
            </p:cNvPr>
            <p:cNvSpPr/>
            <p:nvPr/>
          </p:nvSpPr>
          <p:spPr>
            <a:xfrm>
              <a:off x="7656290" y="429461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718628A-4DBD-45C4-9BCA-10CDD8FDFB19}"/>
                </a:ext>
              </a:extLst>
            </p:cNvPr>
            <p:cNvSpPr/>
            <p:nvPr/>
          </p:nvSpPr>
          <p:spPr>
            <a:xfrm>
              <a:off x="8087360" y="46371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ED0113-DBB4-41FD-AF8F-C21D2503C276}"/>
                </a:ext>
              </a:extLst>
            </p:cNvPr>
            <p:cNvSpPr/>
            <p:nvPr/>
          </p:nvSpPr>
          <p:spPr>
            <a:xfrm>
              <a:off x="8483600" y="4959225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F38D820-D0CA-4C7A-8456-8A0A96F23298}"/>
              </a:ext>
            </a:extLst>
          </p:cNvPr>
          <p:cNvSpPr txBox="1"/>
          <p:nvPr/>
        </p:nvSpPr>
        <p:spPr>
          <a:xfrm>
            <a:off x="5969000" y="1371323"/>
            <a:ext cx="6248400" cy="5779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solidFill>
                  <a:schemeClr val="tx1"/>
                </a:solidFill>
                <a:latin typeface="HelveticaNeueLT Std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OHJATTAVANA JA OHJAAJANA</a:t>
            </a:r>
            <a:endParaRPr lang="fi-FI" sz="3200" dirty="0">
              <a:solidFill>
                <a:schemeClr val="tx1"/>
              </a:solidFill>
              <a:effectLst/>
              <a:latin typeface="HelveticaNeueLT Std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6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675566" y="2339138"/>
            <a:ext cx="552704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latin typeface="HelveticaNeueLT Std" panose="020B0604020202020204" pitchFamily="34" charset="0"/>
              </a:rPr>
              <a:t>Ohjattavan ja ohjaajan ainutlaatuinen yksilöllisyys</a:t>
            </a:r>
            <a:r>
              <a:rPr lang="fi-FI" sz="3200" b="1" dirty="0">
                <a:latin typeface="HelveticaNeueLT Std" panose="020B0604020202020204" pitchFamily="34" charset="0"/>
              </a:rPr>
              <a:t> </a:t>
            </a:r>
            <a:r>
              <a:rPr lang="fi-FI" sz="3200" dirty="0">
                <a:latin typeface="HelveticaNeueLT Std" panose="020B0604020202020204" pitchFamily="34" charset="0"/>
              </a:rPr>
              <a:t>kaiken perustana.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3B5F4A8-EBF1-4D4A-8F91-6A9CB7903D62}"/>
              </a:ext>
            </a:extLst>
          </p:cNvPr>
          <p:cNvGrpSpPr/>
          <p:nvPr/>
        </p:nvGrpSpPr>
        <p:grpSpPr>
          <a:xfrm>
            <a:off x="6446096" y="318455"/>
            <a:ext cx="4612640" cy="523220"/>
            <a:chOff x="6446096" y="318455"/>
            <a:chExt cx="4612640" cy="5232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BF0FDD-7D9D-4F68-B630-36298A6CC35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BF1E5F-6C5C-4E7B-9DEC-48D8933855EB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454144-A423-4A0D-A777-60036D2C1E59}"/>
                </a:ext>
              </a:extLst>
            </p:cNvPr>
            <p:cNvSpPr txBox="1"/>
            <p:nvPr/>
          </p:nvSpPr>
          <p:spPr>
            <a:xfrm>
              <a:off x="6446096" y="318455"/>
              <a:ext cx="4612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YKSILÖLLISYYS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0294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675566" y="2339138"/>
            <a:ext cx="55270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3200" dirty="0">
                <a:latin typeface="HelveticaNeueLT Std" panose="020B0604020202020204" pitchFamily="34" charset="0"/>
              </a:rPr>
              <a:t>Sietämisen opettelua</a:t>
            </a:r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Hiljaisuuden, pienten askelten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F9327-AEDA-4ACA-808B-689A2012CBA0}"/>
              </a:ext>
            </a:extLst>
          </p:cNvPr>
          <p:cNvGrpSpPr/>
          <p:nvPr/>
        </p:nvGrpSpPr>
        <p:grpSpPr>
          <a:xfrm>
            <a:off x="7034675" y="318453"/>
            <a:ext cx="4612640" cy="523220"/>
            <a:chOff x="7034675" y="318453"/>
            <a:chExt cx="4612640" cy="5232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6BBDFF-CBD9-406B-9626-F83518488BF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0B25-F686-4D51-BEB6-B77F2BF97E9E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AE83C-B104-4909-9F3B-0BC01F4BF416}"/>
                </a:ext>
              </a:extLst>
            </p:cNvPr>
            <p:cNvSpPr txBox="1"/>
            <p:nvPr/>
          </p:nvSpPr>
          <p:spPr>
            <a:xfrm>
              <a:off x="7034675" y="318453"/>
              <a:ext cx="4612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SIETÄMINEN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189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675566" y="2339138"/>
            <a:ext cx="55270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3200" dirty="0">
                <a:latin typeface="HelveticaNeueLT Std" panose="020B0604020202020204" pitchFamily="34" charset="0"/>
              </a:rPr>
              <a:t>Omien arvojen ja ennakkoluulojen työstämistä.</a:t>
            </a:r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Ennakkoluulojen ei anneta ohjata.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F9327-AEDA-4ACA-808B-689A2012CBA0}"/>
              </a:ext>
            </a:extLst>
          </p:cNvPr>
          <p:cNvGrpSpPr/>
          <p:nvPr/>
        </p:nvGrpSpPr>
        <p:grpSpPr>
          <a:xfrm>
            <a:off x="7469901" y="272243"/>
            <a:ext cx="4612640" cy="954107"/>
            <a:chOff x="7469901" y="272243"/>
            <a:chExt cx="4612640" cy="9541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6BBDFF-CBD9-406B-9626-F83518488BF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0B25-F686-4D51-BEB6-B77F2BF97E9E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AE83C-B104-4909-9F3B-0BC01F4BF416}"/>
                </a:ext>
              </a:extLst>
            </p:cNvPr>
            <p:cNvSpPr txBox="1"/>
            <p:nvPr/>
          </p:nvSpPr>
          <p:spPr>
            <a:xfrm>
              <a:off x="7469901" y="272243"/>
              <a:ext cx="46126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ARVOT JA ENNAKKOLUULOT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35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675566" y="2339138"/>
            <a:ext cx="55270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3200" dirty="0">
                <a:latin typeface="HelveticaNeueLT Std" panose="020B0604020202020204" pitchFamily="34" charset="0"/>
              </a:rPr>
              <a:t>Itsestä huolehtimisen opettelua. Unesta huolehtimista, taitojen kehittämistä.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F9327-AEDA-4ACA-808B-689A2012CBA0}"/>
              </a:ext>
            </a:extLst>
          </p:cNvPr>
          <p:cNvGrpSpPr/>
          <p:nvPr/>
        </p:nvGrpSpPr>
        <p:grpSpPr>
          <a:xfrm>
            <a:off x="6923616" y="322469"/>
            <a:ext cx="4612640" cy="954107"/>
            <a:chOff x="6923616" y="322469"/>
            <a:chExt cx="4612640" cy="9541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6BBDFF-CBD9-406B-9626-F83518488BF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0B25-F686-4D51-BEB6-B77F2BF97E9E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AE83C-B104-4909-9F3B-0BC01F4BF416}"/>
                </a:ext>
              </a:extLst>
            </p:cNvPr>
            <p:cNvSpPr txBox="1"/>
            <p:nvPr/>
          </p:nvSpPr>
          <p:spPr>
            <a:xfrm>
              <a:off x="6923616" y="322469"/>
              <a:ext cx="46126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ITSESTÄ </a:t>
              </a:r>
            </a:p>
            <a:p>
              <a:r>
                <a:rPr lang="fi-FI" sz="2800" dirty="0">
                  <a:latin typeface="HelveticaNeueLT Std" panose="020B0604020202020204" pitchFamily="34" charset="0"/>
                </a:rPr>
                <a:t>HUOLEHTIMINEN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255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802923" y="1598740"/>
            <a:ext cx="552704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sz="3200" dirty="0"/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Rohkaisua. Valmiutta oppia uutta ja rohkeutta kokeilla uusia asioita ja pyrkiä eteenpäin, muutosjoustavuuden edistämistä.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F9327-AEDA-4ACA-808B-689A2012CBA0}"/>
              </a:ext>
            </a:extLst>
          </p:cNvPr>
          <p:cNvGrpSpPr/>
          <p:nvPr/>
        </p:nvGrpSpPr>
        <p:grpSpPr>
          <a:xfrm>
            <a:off x="6923616" y="322469"/>
            <a:ext cx="4612640" cy="954107"/>
            <a:chOff x="6923616" y="322469"/>
            <a:chExt cx="4612640" cy="9541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6BBDFF-CBD9-406B-9626-F83518488BF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0B25-F686-4D51-BEB6-B77F2BF97E9E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AE83C-B104-4909-9F3B-0BC01F4BF416}"/>
                </a:ext>
              </a:extLst>
            </p:cNvPr>
            <p:cNvSpPr txBox="1"/>
            <p:nvPr/>
          </p:nvSpPr>
          <p:spPr>
            <a:xfrm>
              <a:off x="6923616" y="322469"/>
              <a:ext cx="46126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ROHKAISU JA</a:t>
              </a:r>
            </a:p>
            <a:p>
              <a:r>
                <a:rPr lang="fi-FI" sz="2800" dirty="0">
                  <a:latin typeface="HelveticaNeueLT Std" panose="020B0604020202020204" pitchFamily="34" charset="0"/>
                </a:rPr>
                <a:t>VALMIUS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82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802923" y="1598740"/>
            <a:ext cx="55270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sz="3200" dirty="0"/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Oikeaa dialogia, läsnäoloa, </a:t>
            </a:r>
            <a:r>
              <a:rPr lang="fi-FI" sz="3200">
                <a:latin typeface="HelveticaNeueLT Std" panose="020B0604020202020204" pitchFamily="34" charset="0"/>
              </a:rPr>
              <a:t>tasa-arvoisten ihmisten </a:t>
            </a:r>
            <a:r>
              <a:rPr lang="fi-FI" sz="3200" dirty="0">
                <a:latin typeface="HelveticaNeueLT Std" panose="020B0604020202020204" pitchFamily="34" charset="0"/>
              </a:rPr>
              <a:t>kohtaamista. "Ei sanoja toisen suuhun”. 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F9327-AEDA-4ACA-808B-689A2012CBA0}"/>
              </a:ext>
            </a:extLst>
          </p:cNvPr>
          <p:cNvGrpSpPr/>
          <p:nvPr/>
        </p:nvGrpSpPr>
        <p:grpSpPr>
          <a:xfrm>
            <a:off x="6923616" y="322469"/>
            <a:ext cx="4612640" cy="954107"/>
            <a:chOff x="6923616" y="322469"/>
            <a:chExt cx="4612640" cy="9541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6BBDFF-CBD9-406B-9626-F83518488BF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0B25-F686-4D51-BEB6-B77F2BF97E9E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AE83C-B104-4909-9F3B-0BC01F4BF416}"/>
                </a:ext>
              </a:extLst>
            </p:cNvPr>
            <p:cNvSpPr txBox="1"/>
            <p:nvPr/>
          </p:nvSpPr>
          <p:spPr>
            <a:xfrm>
              <a:off x="6923616" y="322469"/>
              <a:ext cx="46126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DIALOGI JA</a:t>
              </a:r>
            </a:p>
            <a:p>
              <a:r>
                <a:rPr lang="fi-FI" sz="2800" dirty="0">
                  <a:latin typeface="HelveticaNeueLT Std" panose="020B0604020202020204" pitchFamily="34" charset="0"/>
                </a:rPr>
                <a:t>LÄSNÄOLO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2" descr="Kuva, joka sisältää kohteen taivas, auringonlasku, ulko, aurinko&#10;&#10;Kuvaus luotu automaattisesti">
            <a:extLst>
              <a:ext uri="{FF2B5EF4-FFF2-40B4-BE49-F238E27FC236}">
                <a16:creationId xmlns:a16="http://schemas.microsoft.com/office/drawing/2014/main" id="{9BEB8125-B582-4C4B-A98B-695FD8A5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3" b="14733"/>
          <a:stretch/>
        </p:blipFill>
        <p:spPr>
          <a:xfrm>
            <a:off x="-2594026" y="-64837"/>
            <a:ext cx="14786026" cy="7141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23C3D-14E5-452B-9B31-980A4676FC47}"/>
              </a:ext>
            </a:extLst>
          </p:cNvPr>
          <p:cNvSpPr txBox="1"/>
          <p:nvPr/>
        </p:nvSpPr>
        <p:spPr>
          <a:xfrm>
            <a:off x="221821" y="130623"/>
            <a:ext cx="1287025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/>
              <a:t>OHJELMA 29.10.2020 aamupäivä</a:t>
            </a:r>
          </a:p>
          <a:p>
            <a:br>
              <a:rPr lang="fi-FI" sz="2800" dirty="0"/>
            </a:br>
            <a:r>
              <a:rPr lang="fi-FI" sz="2800" dirty="0"/>
              <a:t>10.00 		Tervetuloa, Anne Korhonen, </a:t>
            </a:r>
            <a:r>
              <a:rPr lang="fi-FI" sz="2800" dirty="0" err="1"/>
              <a:t>Vates</a:t>
            </a:r>
            <a:endParaRPr lang="fi-FI" sz="2800" dirty="0"/>
          </a:p>
          <a:p>
            <a:br>
              <a:rPr lang="fi-FI" sz="2800" dirty="0"/>
            </a:br>
            <a:r>
              <a:rPr lang="fi-FI" sz="2800" dirty="0"/>
              <a:t>10.15 		</a:t>
            </a:r>
            <a:r>
              <a:rPr lang="fi-FI" sz="2800" dirty="0" err="1"/>
              <a:t>Feelix</a:t>
            </a:r>
            <a:r>
              <a:rPr lang="fi-FI" sz="2800" dirty="0"/>
              <a:t>-hanke Suomessa ja Euroopassa, Kaarina Latostenmaa</a:t>
            </a:r>
            <a:br>
              <a:rPr lang="fi-FI" sz="2800" dirty="0"/>
            </a:br>
            <a:r>
              <a:rPr lang="fi-FI" sz="2800" dirty="0"/>
              <a:t>		</a:t>
            </a:r>
            <a:r>
              <a:rPr lang="fi-FI" sz="2800" dirty="0" err="1"/>
              <a:t>Ohjaajuus</a:t>
            </a:r>
            <a:r>
              <a:rPr lang="fi-FI" sz="2800" dirty="0"/>
              <a:t>-pöytäporinoiden tulokset, Tapio Myllymaa</a:t>
            </a:r>
            <a:br>
              <a:rPr lang="fi-FI" sz="2800" dirty="0"/>
            </a:br>
            <a:r>
              <a:rPr lang="fi-FI" sz="2800" dirty="0"/>
              <a:t>		</a:t>
            </a:r>
            <a:r>
              <a:rPr lang="fi-FI" sz="2800" dirty="0" err="1"/>
              <a:t>Feelix</a:t>
            </a:r>
            <a:r>
              <a:rPr lang="fi-FI" sz="2800" dirty="0"/>
              <a:t>-ryhmät ja elämäntaidot – </a:t>
            </a:r>
            <a:r>
              <a:rPr lang="fi-FI" sz="2800" dirty="0" err="1"/>
              <a:t>lifeskills</a:t>
            </a:r>
            <a:r>
              <a:rPr lang="fi-FI" sz="2800" dirty="0"/>
              <a:t>, Anne Kärki</a:t>
            </a:r>
          </a:p>
          <a:p>
            <a:endParaRPr lang="fi-FI" sz="2800" dirty="0"/>
          </a:p>
          <a:p>
            <a:r>
              <a:rPr lang="fi-FI" sz="2800" dirty="0"/>
              <a:t>		Pöytäporinat</a:t>
            </a:r>
            <a:br>
              <a:rPr lang="fi-FI" sz="2800" dirty="0"/>
            </a:br>
            <a:r>
              <a:rPr lang="fi-FI" sz="2800" dirty="0"/>
              <a:t>		</a:t>
            </a:r>
            <a:br>
              <a:rPr lang="fi-FI" sz="2800" dirty="0"/>
            </a:br>
            <a:r>
              <a:rPr lang="fi-FI" sz="2800" dirty="0"/>
              <a:t>11.15		Brunssi</a:t>
            </a:r>
          </a:p>
          <a:p>
            <a:br>
              <a:rPr lang="fi-FI" sz="2800" dirty="0"/>
            </a:br>
            <a:r>
              <a:rPr lang="fi-FI" sz="2800" dirty="0"/>
              <a:t>12.00 		Pauliina Seppälä, Yhteismaa.fi</a:t>
            </a:r>
          </a:p>
          <a:p>
            <a:r>
              <a:rPr lang="fi-FI" sz="2800" dirty="0"/>
              <a:t>		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8CCC32-E3C8-47F2-9C18-72A0A7B89B1A}"/>
              </a:ext>
            </a:extLst>
          </p:cNvPr>
          <p:cNvGrpSpPr>
            <a:grpSpLocks noChangeAspect="1"/>
          </p:cNvGrpSpPr>
          <p:nvPr/>
        </p:nvGrpSpPr>
        <p:grpSpPr>
          <a:xfrm>
            <a:off x="6443709" y="5921665"/>
            <a:ext cx="5317368" cy="843657"/>
            <a:chOff x="1997832" y="4962042"/>
            <a:chExt cx="8610919" cy="1366214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1DDDCF7D-7B8C-4D84-86E2-11AD817B108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32" y="5313901"/>
              <a:ext cx="1815719" cy="775841"/>
            </a:xfrm>
            <a:prstGeom prst="rect">
              <a:avLst/>
            </a:prstGeom>
          </p:spPr>
        </p:pic>
        <p:pic>
          <p:nvPicPr>
            <p:cNvPr id="10" name="Picture 9" descr="Shape, icon&#10;&#10;Description automatically generated">
              <a:extLst>
                <a:ext uri="{FF2B5EF4-FFF2-40B4-BE49-F238E27FC236}">
                  <a16:creationId xmlns:a16="http://schemas.microsoft.com/office/drawing/2014/main" id="{7D2EA319-4C9B-43B8-8DEC-3CC19EC3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331" y="4962042"/>
              <a:ext cx="1321420" cy="1366214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9EEAC4D3-F765-4959-A193-D084F850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082" y="5007700"/>
              <a:ext cx="1749702" cy="1238570"/>
            </a:xfrm>
            <a:prstGeom prst="rect">
              <a:avLst/>
            </a:prstGeom>
          </p:spPr>
        </p:pic>
        <p:pic>
          <p:nvPicPr>
            <p:cNvPr id="12" name="Picture 1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3A2F7E0-549F-44E7-91FB-8072F764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887" y="5097732"/>
              <a:ext cx="1986823" cy="99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113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938E61-1490-414B-B405-48BBB6497CDC}"/>
              </a:ext>
            </a:extLst>
          </p:cNvPr>
          <p:cNvSpPr/>
          <p:nvPr/>
        </p:nvSpPr>
        <p:spPr>
          <a:xfrm>
            <a:off x="1327705" y="267488"/>
            <a:ext cx="6014720" cy="6165192"/>
          </a:xfrm>
          <a:custGeom>
            <a:avLst/>
            <a:gdLst>
              <a:gd name="connsiteX0" fmla="*/ 0 w 2008628"/>
              <a:gd name="connsiteY0" fmla="*/ 873753 h 1747506"/>
              <a:gd name="connsiteX1" fmla="*/ 436877 w 2008628"/>
              <a:gd name="connsiteY1" fmla="*/ 0 h 1747506"/>
              <a:gd name="connsiteX2" fmla="*/ 1571752 w 2008628"/>
              <a:gd name="connsiteY2" fmla="*/ 0 h 1747506"/>
              <a:gd name="connsiteX3" fmla="*/ 2008628 w 2008628"/>
              <a:gd name="connsiteY3" fmla="*/ 873753 h 1747506"/>
              <a:gd name="connsiteX4" fmla="*/ 1571752 w 2008628"/>
              <a:gd name="connsiteY4" fmla="*/ 1747506 h 1747506"/>
              <a:gd name="connsiteX5" fmla="*/ 436877 w 2008628"/>
              <a:gd name="connsiteY5" fmla="*/ 1747506 h 1747506"/>
              <a:gd name="connsiteX6" fmla="*/ 0 w 2008628"/>
              <a:gd name="connsiteY6" fmla="*/ 873753 h 174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08628" h="1747506">
                <a:moveTo>
                  <a:pt x="1004314" y="0"/>
                </a:moveTo>
                <a:lnTo>
                  <a:pt x="2008627" y="380083"/>
                </a:lnTo>
                <a:lnTo>
                  <a:pt x="2008627" y="1367424"/>
                </a:lnTo>
                <a:lnTo>
                  <a:pt x="1004314" y="1747506"/>
                </a:lnTo>
                <a:lnTo>
                  <a:pt x="1" y="1367424"/>
                </a:lnTo>
                <a:lnTo>
                  <a:pt x="1" y="380083"/>
                </a:lnTo>
                <a:lnTo>
                  <a:pt x="1004314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398050" tIns="438741" rIns="398050" bIns="438741" numCol="1" spcCol="1270" anchor="ctr" anchorCtr="0">
            <a:noAutofit/>
          </a:bodyPr>
          <a:lstStyle/>
          <a:p>
            <a:pPr marL="0" lvl="0" indent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3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1802923" y="1598740"/>
            <a:ext cx="55270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sz="3200" dirty="0"/>
          </a:p>
          <a:p>
            <a:pPr lvl="0"/>
            <a:endParaRPr lang="fi-FI" sz="3200" dirty="0"/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Omien ja toisten kokemusten arvostamista.</a:t>
            </a:r>
          </a:p>
          <a:p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05A27-9A76-489B-BCCC-CAE28D2F1BDE}"/>
              </a:ext>
            </a:extLst>
          </p:cNvPr>
          <p:cNvSpPr txBox="1"/>
          <p:nvPr/>
        </p:nvSpPr>
        <p:spPr>
          <a:xfrm>
            <a:off x="7393701" y="1598740"/>
            <a:ext cx="4366499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fi-FI" sz="2800" dirty="0">
              <a:latin typeface="HelveticaNeueLT Std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F9327-AEDA-4ACA-808B-689A2012CBA0}"/>
              </a:ext>
            </a:extLst>
          </p:cNvPr>
          <p:cNvGrpSpPr/>
          <p:nvPr/>
        </p:nvGrpSpPr>
        <p:grpSpPr>
          <a:xfrm>
            <a:off x="6679776" y="409894"/>
            <a:ext cx="4612640" cy="523220"/>
            <a:chOff x="6923616" y="322469"/>
            <a:chExt cx="4612640" cy="5232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06BBDFF-CBD9-406B-9626-F83518488BF3}"/>
                </a:ext>
              </a:extLst>
            </p:cNvPr>
            <p:cNvSpPr/>
            <p:nvPr/>
          </p:nvSpPr>
          <p:spPr>
            <a:xfrm rot="16866636">
              <a:off x="9969723" y="421627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0D70B25-F686-4D51-BEB6-B77F2BF97E9E}"/>
                </a:ext>
              </a:extLst>
            </p:cNvPr>
            <p:cNvSpPr/>
            <p:nvPr/>
          </p:nvSpPr>
          <p:spPr>
            <a:xfrm rot="16866636">
              <a:off x="9570178" y="421628"/>
              <a:ext cx="282703" cy="3168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FAE83C-B104-4909-9F3B-0BC01F4BF416}"/>
                </a:ext>
              </a:extLst>
            </p:cNvPr>
            <p:cNvSpPr txBox="1"/>
            <p:nvPr/>
          </p:nvSpPr>
          <p:spPr>
            <a:xfrm>
              <a:off x="6923616" y="322469"/>
              <a:ext cx="4612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800" dirty="0">
                  <a:latin typeface="HelveticaNeueLT Std" panose="020B0604020202020204" pitchFamily="34" charset="0"/>
                </a:rPr>
                <a:t>KOKEMUKSET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53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DFFACC-DDA6-4F3B-B851-27D9FC993469}"/>
              </a:ext>
            </a:extLst>
          </p:cNvPr>
          <p:cNvSpPr/>
          <p:nvPr/>
        </p:nvSpPr>
        <p:spPr>
          <a:xfrm>
            <a:off x="2480468" y="2826410"/>
            <a:ext cx="2169318" cy="1205177"/>
          </a:xfrm>
          <a:custGeom>
            <a:avLst/>
            <a:gdLst>
              <a:gd name="connsiteX0" fmla="*/ 0 w 2169318"/>
              <a:gd name="connsiteY0" fmla="*/ 0 h 1205177"/>
              <a:gd name="connsiteX1" fmla="*/ 2169318 w 2169318"/>
              <a:gd name="connsiteY1" fmla="*/ 0 h 1205177"/>
              <a:gd name="connsiteX2" fmla="*/ 2169318 w 2169318"/>
              <a:gd name="connsiteY2" fmla="*/ 1205177 h 1205177"/>
              <a:gd name="connsiteX3" fmla="*/ 0 w 2169318"/>
              <a:gd name="connsiteY3" fmla="*/ 1205177 h 1205177"/>
              <a:gd name="connsiteX4" fmla="*/ 0 w 2169318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9318" h="1205177">
                <a:moveTo>
                  <a:pt x="0" y="0"/>
                </a:moveTo>
                <a:lnTo>
                  <a:pt x="2169318" y="0"/>
                </a:lnTo>
                <a:lnTo>
                  <a:pt x="2169318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A4D4DBF-F5FB-4F9F-8C70-E96B056B8A40}"/>
              </a:ext>
            </a:extLst>
          </p:cNvPr>
          <p:cNvSpPr/>
          <p:nvPr/>
        </p:nvSpPr>
        <p:spPr>
          <a:xfrm>
            <a:off x="7469901" y="4531334"/>
            <a:ext cx="2241629" cy="1205177"/>
          </a:xfrm>
          <a:custGeom>
            <a:avLst/>
            <a:gdLst>
              <a:gd name="connsiteX0" fmla="*/ 0 w 2241629"/>
              <a:gd name="connsiteY0" fmla="*/ 0 h 1205177"/>
              <a:gd name="connsiteX1" fmla="*/ 2241629 w 2241629"/>
              <a:gd name="connsiteY1" fmla="*/ 0 h 1205177"/>
              <a:gd name="connsiteX2" fmla="*/ 2241629 w 2241629"/>
              <a:gd name="connsiteY2" fmla="*/ 1205177 h 1205177"/>
              <a:gd name="connsiteX3" fmla="*/ 0 w 2241629"/>
              <a:gd name="connsiteY3" fmla="*/ 1205177 h 1205177"/>
              <a:gd name="connsiteX4" fmla="*/ 0 w 2241629"/>
              <a:gd name="connsiteY4" fmla="*/ 0 h 120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1629" h="1205177">
                <a:moveTo>
                  <a:pt x="0" y="0"/>
                </a:moveTo>
                <a:lnTo>
                  <a:pt x="2241629" y="0"/>
                </a:lnTo>
                <a:lnTo>
                  <a:pt x="2241629" y="1205177"/>
                </a:lnTo>
                <a:lnTo>
                  <a:pt x="0" y="120517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i-FI" sz="3600" kern="12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2445A-88C4-4A2C-82DD-F27CD6333CB5}"/>
              </a:ext>
            </a:extLst>
          </p:cNvPr>
          <p:cNvSpPr txBox="1"/>
          <p:nvPr/>
        </p:nvSpPr>
        <p:spPr>
          <a:xfrm>
            <a:off x="6819452" y="1942408"/>
            <a:ext cx="6953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fi-FI" sz="3200" dirty="0"/>
          </a:p>
          <a:p>
            <a:pPr lvl="0"/>
            <a:endParaRPr lang="fi-FI" sz="3200" dirty="0"/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endParaRPr lang="fi-FI" sz="3200" dirty="0">
              <a:latin typeface="HelveticaNeueLT Std" panose="020B0604020202020204" pitchFamily="34" charset="0"/>
            </a:endParaRPr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  </a:t>
            </a:r>
            <a:r>
              <a:rPr lang="fi-FI" sz="2800" dirty="0">
                <a:latin typeface="HelveticaNeueLT Std" panose="020B0604020202020204" pitchFamily="34" charset="0"/>
              </a:rPr>
              <a:t>Muistiosta tiivistänyt Tapio</a:t>
            </a:r>
          </a:p>
          <a:p>
            <a:pPr lvl="0"/>
            <a:endParaRPr lang="fi-FI" sz="2800" dirty="0">
              <a:latin typeface="HelveticaNeueLT Std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E8CF93-E7A6-47FD-9FE4-EF2D0A0FB583}"/>
              </a:ext>
            </a:extLst>
          </p:cNvPr>
          <p:cNvSpPr txBox="1"/>
          <p:nvPr/>
        </p:nvSpPr>
        <p:spPr>
          <a:xfrm>
            <a:off x="5002539" y="944963"/>
            <a:ext cx="77962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sz="3200" dirty="0">
                <a:latin typeface="HelveticaNeueLT Std" panose="020B0604020202020204" pitchFamily="34" charset="0"/>
              </a:rPr>
              <a:t>"Sormet multaan, sanoista tekoihin.”</a:t>
            </a:r>
          </a:p>
          <a:p>
            <a:pPr lvl="0"/>
            <a:r>
              <a:rPr lang="fi-FI" sz="3200" dirty="0">
                <a:latin typeface="HelveticaNeueLT Std" panose="020B0604020202020204" pitchFamily="34" charset="0"/>
              </a:rPr>
              <a:t>		</a:t>
            </a:r>
            <a:r>
              <a:rPr lang="fi-FI" sz="2400" dirty="0">
                <a:latin typeface="HelveticaNeueLT Std" panose="020B0604020202020204" pitchFamily="34" charset="0"/>
              </a:rPr>
              <a:t>-lainaus muistiinpanosta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F6BA5032-9884-40A7-B1F9-69EABF0AB90D}"/>
              </a:ext>
            </a:extLst>
          </p:cNvPr>
          <p:cNvSpPr/>
          <p:nvPr/>
        </p:nvSpPr>
        <p:spPr>
          <a:xfrm>
            <a:off x="222618" y="672127"/>
            <a:ext cx="6804021" cy="5621968"/>
          </a:xfrm>
          <a:prstGeom prst="pentagon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4B712E-3430-416C-9E33-76E4E01638DD}"/>
              </a:ext>
            </a:extLst>
          </p:cNvPr>
          <p:cNvSpPr/>
          <p:nvPr/>
        </p:nvSpPr>
        <p:spPr>
          <a:xfrm rot="18608244">
            <a:off x="1274334" y="2243579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79619A-C84C-4C86-B375-70084DFCE547}"/>
              </a:ext>
            </a:extLst>
          </p:cNvPr>
          <p:cNvSpPr/>
          <p:nvPr/>
        </p:nvSpPr>
        <p:spPr>
          <a:xfrm rot="18608244">
            <a:off x="1728342" y="1951422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4ABE3E-90B0-4C4B-B2F0-6336534FA7A3}"/>
              </a:ext>
            </a:extLst>
          </p:cNvPr>
          <p:cNvSpPr/>
          <p:nvPr/>
        </p:nvSpPr>
        <p:spPr>
          <a:xfrm rot="18608244">
            <a:off x="2169368" y="1659265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2AFAA7-757C-4791-8C75-E6C9B062795D}"/>
              </a:ext>
            </a:extLst>
          </p:cNvPr>
          <p:cNvSpPr/>
          <p:nvPr/>
        </p:nvSpPr>
        <p:spPr>
          <a:xfrm rot="18608244">
            <a:off x="2599911" y="1384817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86D80D-D76B-47CA-8863-C8E8BD94A42F}"/>
              </a:ext>
            </a:extLst>
          </p:cNvPr>
          <p:cNvSpPr/>
          <p:nvPr/>
        </p:nvSpPr>
        <p:spPr>
          <a:xfrm rot="18608244">
            <a:off x="3057537" y="1110368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B43200E-0CB2-4F96-8D2F-A8245066437A}"/>
              </a:ext>
            </a:extLst>
          </p:cNvPr>
          <p:cNvSpPr/>
          <p:nvPr/>
        </p:nvSpPr>
        <p:spPr>
          <a:xfrm rot="18608244">
            <a:off x="3515163" y="859825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A9FBF4-C111-47B4-92CE-B42B2F63DEF5}"/>
              </a:ext>
            </a:extLst>
          </p:cNvPr>
          <p:cNvSpPr/>
          <p:nvPr/>
        </p:nvSpPr>
        <p:spPr>
          <a:xfrm rot="18608244">
            <a:off x="4016247" y="551805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5C6A536-64DB-4C39-8223-6E06A76D9069}"/>
              </a:ext>
            </a:extLst>
          </p:cNvPr>
          <p:cNvSpPr/>
          <p:nvPr/>
        </p:nvSpPr>
        <p:spPr>
          <a:xfrm rot="18608244">
            <a:off x="4517332" y="802348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869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FC8A14B-1864-4A84-9E18-48EFC640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86" y="478710"/>
            <a:ext cx="11344333" cy="1325563"/>
          </a:xfrm>
        </p:spPr>
        <p:txBody>
          <a:bodyPr anchor="ctr">
            <a:noAutofit/>
          </a:bodyPr>
          <a:lstStyle/>
          <a:p>
            <a:r>
              <a:rPr lang="fi-FI" sz="3200" b="1" dirty="0">
                <a:latin typeface="HelveticaNeueLT Std Lt" panose="020B0403020202020204" pitchFamily="34" charset="0"/>
              </a:rPr>
              <a:t>VERTAISTUEN TAVAT JA FEELIX-RYHMÄT</a:t>
            </a:r>
            <a:br>
              <a:rPr lang="fi-FI" sz="3200" dirty="0">
                <a:latin typeface="HelveticaNeueLT Std Lt" panose="020B0403020202020204" pitchFamily="34" charset="0"/>
              </a:rPr>
            </a:br>
            <a:r>
              <a:rPr lang="fi-FI" sz="3200" dirty="0">
                <a:latin typeface="HelveticaNeueLT Std Lt" panose="020B0403020202020204" pitchFamily="34" charset="0"/>
              </a:rPr>
              <a:t>	- tulevaisuuden elämäntaitojen ja työtaitojen tuen mallia 	kehittämässä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F0BEF2-E97B-4EF5-8A9B-CEC29CF87EAF}"/>
              </a:ext>
            </a:extLst>
          </p:cNvPr>
          <p:cNvSpPr txBox="1">
            <a:spLocks/>
          </p:cNvSpPr>
          <p:nvPr/>
        </p:nvSpPr>
        <p:spPr>
          <a:xfrm>
            <a:off x="1918210" y="5068299"/>
            <a:ext cx="7790864" cy="33797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Perinteinen mentorointi (1-1) ja usean henkilön mentorointi yhdelle, jossa vertaistuki toteutuu hierarkkisesti.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4AF29-D80D-4938-BB45-78771ABDEEE7}"/>
              </a:ext>
            </a:extLst>
          </p:cNvPr>
          <p:cNvGrpSpPr/>
          <p:nvPr/>
        </p:nvGrpSpPr>
        <p:grpSpPr>
          <a:xfrm>
            <a:off x="10349970" y="-443105"/>
            <a:ext cx="2738120" cy="2978025"/>
            <a:chOff x="6101080" y="2336800"/>
            <a:chExt cx="2738120" cy="29780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04546-1FE2-410D-9274-8957CC882E9B}"/>
                </a:ext>
              </a:extLst>
            </p:cNvPr>
            <p:cNvSpPr/>
            <p:nvPr/>
          </p:nvSpPr>
          <p:spPr>
            <a:xfrm>
              <a:off x="6101080" y="233680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13F74-CEEB-4A3E-9B44-E072D5FA6BF1}"/>
                </a:ext>
              </a:extLst>
            </p:cNvPr>
            <p:cNvSpPr/>
            <p:nvPr/>
          </p:nvSpPr>
          <p:spPr>
            <a:xfrm>
              <a:off x="6344920" y="278263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F9F726-7B75-4C55-A5E9-A9C6E7E874CA}"/>
                </a:ext>
              </a:extLst>
            </p:cNvPr>
            <p:cNvSpPr/>
            <p:nvPr/>
          </p:nvSpPr>
          <p:spPr>
            <a:xfrm>
              <a:off x="6629400" y="3208156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6D84B9-25C9-4A5C-8BE9-DA22EC53C7F8}"/>
                </a:ext>
              </a:extLst>
            </p:cNvPr>
            <p:cNvSpPr/>
            <p:nvPr/>
          </p:nvSpPr>
          <p:spPr>
            <a:xfrm>
              <a:off x="6985000" y="35703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704B57-421F-4207-8597-6DBDE73C5842}"/>
                </a:ext>
              </a:extLst>
            </p:cNvPr>
            <p:cNvSpPr/>
            <p:nvPr/>
          </p:nvSpPr>
          <p:spPr>
            <a:xfrm>
              <a:off x="7340600" y="3932464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CAD854-C43D-4F79-BC38-80651B516C09}"/>
                </a:ext>
              </a:extLst>
            </p:cNvPr>
            <p:cNvSpPr/>
            <p:nvPr/>
          </p:nvSpPr>
          <p:spPr>
            <a:xfrm>
              <a:off x="7656290" y="429461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486F1B-E0F0-440E-A98F-E54A5AA80918}"/>
                </a:ext>
              </a:extLst>
            </p:cNvPr>
            <p:cNvSpPr/>
            <p:nvPr/>
          </p:nvSpPr>
          <p:spPr>
            <a:xfrm>
              <a:off x="8087360" y="46371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39F8B1-2A13-438B-9A43-6AB62937E33F}"/>
                </a:ext>
              </a:extLst>
            </p:cNvPr>
            <p:cNvSpPr/>
            <p:nvPr/>
          </p:nvSpPr>
          <p:spPr>
            <a:xfrm>
              <a:off x="8483600" y="4959225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4" name="Picture 3" descr="Chart, bubble chart&#10;&#10;Description automatically generated">
            <a:extLst>
              <a:ext uri="{FF2B5EF4-FFF2-40B4-BE49-F238E27FC236}">
                <a16:creationId xmlns:a16="http://schemas.microsoft.com/office/drawing/2014/main" id="{E57517B5-BE46-47A3-83A0-72C79BAA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24" y="2135806"/>
            <a:ext cx="8332435" cy="25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95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F0BEF2-E97B-4EF5-8A9B-CEC29CF87EAF}"/>
              </a:ext>
            </a:extLst>
          </p:cNvPr>
          <p:cNvSpPr txBox="1">
            <a:spLocks/>
          </p:cNvSpPr>
          <p:nvPr/>
        </p:nvSpPr>
        <p:spPr>
          <a:xfrm>
            <a:off x="1323986" y="4533436"/>
            <a:ext cx="10808393" cy="33797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3200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4AF29-D80D-4938-BB45-78771ABDEEE7}"/>
              </a:ext>
            </a:extLst>
          </p:cNvPr>
          <p:cNvGrpSpPr/>
          <p:nvPr/>
        </p:nvGrpSpPr>
        <p:grpSpPr>
          <a:xfrm>
            <a:off x="9572059" y="-331345"/>
            <a:ext cx="2738120" cy="2978025"/>
            <a:chOff x="6101080" y="2336800"/>
            <a:chExt cx="2738120" cy="29780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04546-1FE2-410D-9274-8957CC882E9B}"/>
                </a:ext>
              </a:extLst>
            </p:cNvPr>
            <p:cNvSpPr/>
            <p:nvPr/>
          </p:nvSpPr>
          <p:spPr>
            <a:xfrm>
              <a:off x="6101080" y="233680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13F74-CEEB-4A3E-9B44-E072D5FA6BF1}"/>
                </a:ext>
              </a:extLst>
            </p:cNvPr>
            <p:cNvSpPr/>
            <p:nvPr/>
          </p:nvSpPr>
          <p:spPr>
            <a:xfrm>
              <a:off x="6344920" y="278263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F9F726-7B75-4C55-A5E9-A9C6E7E874CA}"/>
                </a:ext>
              </a:extLst>
            </p:cNvPr>
            <p:cNvSpPr/>
            <p:nvPr/>
          </p:nvSpPr>
          <p:spPr>
            <a:xfrm>
              <a:off x="6629400" y="3208156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6D84B9-25C9-4A5C-8BE9-DA22EC53C7F8}"/>
                </a:ext>
              </a:extLst>
            </p:cNvPr>
            <p:cNvSpPr/>
            <p:nvPr/>
          </p:nvSpPr>
          <p:spPr>
            <a:xfrm>
              <a:off x="6985000" y="35703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704B57-421F-4207-8597-6DBDE73C5842}"/>
                </a:ext>
              </a:extLst>
            </p:cNvPr>
            <p:cNvSpPr/>
            <p:nvPr/>
          </p:nvSpPr>
          <p:spPr>
            <a:xfrm>
              <a:off x="7340600" y="3932464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CAD854-C43D-4F79-BC38-80651B516C09}"/>
                </a:ext>
              </a:extLst>
            </p:cNvPr>
            <p:cNvSpPr/>
            <p:nvPr/>
          </p:nvSpPr>
          <p:spPr>
            <a:xfrm>
              <a:off x="7656290" y="429461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486F1B-E0F0-440E-A98F-E54A5AA80918}"/>
                </a:ext>
              </a:extLst>
            </p:cNvPr>
            <p:cNvSpPr/>
            <p:nvPr/>
          </p:nvSpPr>
          <p:spPr>
            <a:xfrm>
              <a:off x="8087360" y="46371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39F8B1-2A13-438B-9A43-6AB62937E33F}"/>
                </a:ext>
              </a:extLst>
            </p:cNvPr>
            <p:cNvSpPr/>
            <p:nvPr/>
          </p:nvSpPr>
          <p:spPr>
            <a:xfrm>
              <a:off x="8483600" y="4959225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942E726F-6F27-42B3-9866-51F0D9E65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80" y="895611"/>
            <a:ext cx="7878129" cy="327831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84EB335-84BD-4249-B152-B59748DD71DA}"/>
              </a:ext>
            </a:extLst>
          </p:cNvPr>
          <p:cNvSpPr txBox="1"/>
          <p:nvPr/>
        </p:nvSpPr>
        <p:spPr>
          <a:xfrm>
            <a:off x="371959" y="4533435"/>
            <a:ext cx="11259519" cy="20621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i-FI" sz="3200" dirty="0">
                <a:solidFill>
                  <a:schemeClr val="tx1"/>
                </a:solidFill>
                <a:latin typeface="HelveticaNeueLT Std Thin" panose="020B0403020202020204" pitchFamily="34" charset="0"/>
              </a:rPr>
              <a:t>Vertaisryhmissä ja keskinäisen avun ryhmissä </a:t>
            </a:r>
            <a:r>
              <a:rPr lang="fi-FI" sz="3200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vertaistuki toteutuu lateraalisesti. </a:t>
            </a:r>
            <a:r>
              <a:rPr lang="fi-FI" sz="3200" dirty="0">
                <a:solidFill>
                  <a:schemeClr val="tx1"/>
                </a:solidFill>
                <a:latin typeface="HelveticaNeueLT Std Thin" panose="020B0403020202020204" pitchFamily="34" charset="0"/>
              </a:rPr>
              <a:t>Kaikki saavat ja antavat tukea toisille ja jakavat kokemuksiaan tasavertaisesti.</a:t>
            </a:r>
          </a:p>
          <a:p>
            <a:endParaRPr lang="fi-FI" sz="3200" dirty="0">
              <a:solidFill>
                <a:schemeClr val="tx1"/>
              </a:solidFill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91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F0BEF2-E97B-4EF5-8A9B-CEC29CF87EAF}"/>
              </a:ext>
            </a:extLst>
          </p:cNvPr>
          <p:cNvSpPr txBox="1">
            <a:spLocks/>
          </p:cNvSpPr>
          <p:nvPr/>
        </p:nvSpPr>
        <p:spPr>
          <a:xfrm>
            <a:off x="471270" y="3766088"/>
            <a:ext cx="11012974" cy="179353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50000"/>
              </a:lnSpc>
              <a:buNone/>
            </a:pPr>
            <a:endParaRPr lang="fi-FI" dirty="0">
              <a:latin typeface="HelveticaNeueLT Std Thin" panose="020B0403020202020204" pitchFamily="34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fi-FI" dirty="0">
              <a:latin typeface="HelveticaNeueLT Std Thin" panose="020B0403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4AF29-D80D-4938-BB45-78771ABDEEE7}"/>
              </a:ext>
            </a:extLst>
          </p:cNvPr>
          <p:cNvGrpSpPr/>
          <p:nvPr/>
        </p:nvGrpSpPr>
        <p:grpSpPr>
          <a:xfrm rot="17312615">
            <a:off x="9257099" y="4557912"/>
            <a:ext cx="2738120" cy="2978025"/>
            <a:chOff x="6101080" y="2336800"/>
            <a:chExt cx="2738120" cy="29780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04546-1FE2-410D-9274-8957CC882E9B}"/>
                </a:ext>
              </a:extLst>
            </p:cNvPr>
            <p:cNvSpPr/>
            <p:nvPr/>
          </p:nvSpPr>
          <p:spPr>
            <a:xfrm>
              <a:off x="6101080" y="233680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13F74-CEEB-4A3E-9B44-E072D5FA6BF1}"/>
                </a:ext>
              </a:extLst>
            </p:cNvPr>
            <p:cNvSpPr/>
            <p:nvPr/>
          </p:nvSpPr>
          <p:spPr>
            <a:xfrm>
              <a:off x="6344920" y="278263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F9F726-7B75-4C55-A5E9-A9C6E7E874CA}"/>
                </a:ext>
              </a:extLst>
            </p:cNvPr>
            <p:cNvSpPr/>
            <p:nvPr/>
          </p:nvSpPr>
          <p:spPr>
            <a:xfrm>
              <a:off x="6629400" y="3208156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6D84B9-25C9-4A5C-8BE9-DA22EC53C7F8}"/>
                </a:ext>
              </a:extLst>
            </p:cNvPr>
            <p:cNvSpPr/>
            <p:nvPr/>
          </p:nvSpPr>
          <p:spPr>
            <a:xfrm>
              <a:off x="6985000" y="35703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704B57-421F-4207-8597-6DBDE73C5842}"/>
                </a:ext>
              </a:extLst>
            </p:cNvPr>
            <p:cNvSpPr/>
            <p:nvPr/>
          </p:nvSpPr>
          <p:spPr>
            <a:xfrm>
              <a:off x="7340600" y="3932464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CAD854-C43D-4F79-BC38-80651B516C09}"/>
                </a:ext>
              </a:extLst>
            </p:cNvPr>
            <p:cNvSpPr/>
            <p:nvPr/>
          </p:nvSpPr>
          <p:spPr>
            <a:xfrm>
              <a:off x="7656290" y="429461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486F1B-E0F0-440E-A98F-E54A5AA80918}"/>
                </a:ext>
              </a:extLst>
            </p:cNvPr>
            <p:cNvSpPr/>
            <p:nvPr/>
          </p:nvSpPr>
          <p:spPr>
            <a:xfrm>
              <a:off x="8087360" y="46371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39F8B1-2A13-438B-9A43-6AB62937E33F}"/>
                </a:ext>
              </a:extLst>
            </p:cNvPr>
            <p:cNvSpPr/>
            <p:nvPr/>
          </p:nvSpPr>
          <p:spPr>
            <a:xfrm>
              <a:off x="8483600" y="4959225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C9B89D9-4247-41A7-9D5E-04A74E7CEE87}"/>
              </a:ext>
            </a:extLst>
          </p:cNvPr>
          <p:cNvSpPr txBox="1"/>
          <p:nvPr/>
        </p:nvSpPr>
        <p:spPr>
          <a:xfrm>
            <a:off x="471269" y="410729"/>
            <a:ext cx="10555775" cy="304698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 err="1">
                <a:latin typeface="HelveticaNeueLT Std Med" panose="020B0604020202020204" pitchFamily="34" charset="0"/>
              </a:rPr>
              <a:t>Vertaisryhmissä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</a:p>
          <a:p>
            <a:pPr marL="0" indent="0">
              <a:buNone/>
            </a:pPr>
            <a:endParaRPr lang="en-US" sz="3200" dirty="0">
              <a:latin typeface="HelveticaNeueLT Std Med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HelveticaNeueLT Std Med" panose="020B0604020202020204" pitchFamily="34" charset="0"/>
              </a:rPr>
              <a:t>motivaatio</a:t>
            </a:r>
            <a:r>
              <a:rPr lang="en-US" sz="3200" dirty="0">
                <a:latin typeface="HelveticaNeueLT Std Med" panose="020B0604020202020204" pitchFamily="34" charset="0"/>
              </a:rPr>
              <a:t>, </a:t>
            </a:r>
            <a:r>
              <a:rPr lang="en-US" sz="3200" dirty="0" err="1">
                <a:latin typeface="HelveticaNeueLT Std Med" panose="020B0604020202020204" pitchFamily="34" charset="0"/>
              </a:rPr>
              <a:t>yhteinen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  <a:r>
              <a:rPr lang="en-US" sz="3200" dirty="0" err="1">
                <a:latin typeface="HelveticaNeueLT Std Med" panose="020B0604020202020204" pitchFamily="34" charset="0"/>
              </a:rPr>
              <a:t>tekeminen</a:t>
            </a:r>
            <a:r>
              <a:rPr lang="en-US" sz="3200" dirty="0">
                <a:latin typeface="HelveticaNeueLT Std Med" panose="020B0604020202020204" pitchFamily="34" charset="0"/>
              </a:rPr>
              <a:t> ja </a:t>
            </a:r>
          </a:p>
          <a:p>
            <a:pPr marL="0" indent="0">
              <a:buNone/>
            </a:pPr>
            <a:r>
              <a:rPr lang="en-US" sz="3200" dirty="0" err="1">
                <a:latin typeface="HelveticaNeueLT Std Med" panose="020B0604020202020204" pitchFamily="34" charset="0"/>
              </a:rPr>
              <a:t>osallistujien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  <a:r>
              <a:rPr lang="en-US" sz="3200" dirty="0" err="1">
                <a:latin typeface="HelveticaNeueLT Std Med" panose="020B0604020202020204" pitchFamily="34" charset="0"/>
              </a:rPr>
              <a:t>tutuksi</a:t>
            </a:r>
            <a:r>
              <a:rPr lang="en-US" sz="3200" dirty="0">
                <a:latin typeface="HelveticaNeueLT Std Med" panose="020B0604020202020204" pitchFamily="34" charset="0"/>
              </a:rPr>
              <a:t> </a:t>
            </a:r>
            <a:r>
              <a:rPr lang="en-US" sz="3200" dirty="0" err="1">
                <a:latin typeface="HelveticaNeueLT Std Med" panose="020B0604020202020204" pitchFamily="34" charset="0"/>
              </a:rPr>
              <a:t>tuleminen</a:t>
            </a:r>
            <a:endParaRPr lang="en-US" sz="3200" dirty="0">
              <a:latin typeface="HelveticaNeueLT Std Med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HelveticaNeueLT Std Med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>
                <a:latin typeface="HelveticaNeueLT Std Med" panose="020B0604020202020204" pitchFamily="34" charset="0"/>
              </a:rPr>
              <a:t>luovat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  <a:r>
              <a:rPr lang="en-US" sz="3200" dirty="0" err="1">
                <a:latin typeface="HelveticaNeueLT Std Med" panose="020B0604020202020204" pitchFamily="34" charset="0"/>
              </a:rPr>
              <a:t>vahvan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  <a:r>
              <a:rPr lang="en-US" sz="3200" dirty="0" err="1">
                <a:latin typeface="HelveticaNeueLT Std Med" panose="020B0604020202020204" pitchFamily="34" charset="0"/>
              </a:rPr>
              <a:t>siteen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  <a:r>
              <a:rPr lang="en-US" sz="3200" dirty="0" err="1">
                <a:latin typeface="HelveticaNeueLT Std Med" panose="020B0604020202020204" pitchFamily="34" charset="0"/>
              </a:rPr>
              <a:t>osallistujien</a:t>
            </a:r>
            <a:r>
              <a:rPr lang="en-US" sz="3200" dirty="0">
                <a:latin typeface="HelveticaNeueLT Std Med" panose="020B0604020202020204" pitchFamily="34" charset="0"/>
              </a:rPr>
              <a:t> </a:t>
            </a:r>
            <a:r>
              <a:rPr lang="en-US" sz="3200" dirty="0" err="1">
                <a:latin typeface="HelveticaNeueLT Std Med" panose="020B0604020202020204" pitchFamily="34" charset="0"/>
              </a:rPr>
              <a:t>välille</a:t>
            </a:r>
            <a:r>
              <a:rPr lang="fi-FI" sz="3200" dirty="0">
                <a:latin typeface="HelveticaNeueLT Std Med" panose="020B0604020202020204" pitchFamily="34" charset="0"/>
              </a:rPr>
              <a:t>. </a:t>
            </a:r>
            <a:r>
              <a:rPr lang="fi-FI" sz="3200" dirty="0">
                <a:latin typeface="HelveticaNeueLT Std Thin" panose="020B0403020202020204" pitchFamily="34" charset="0"/>
              </a:rPr>
              <a:t>​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5746291-375F-4C9D-867C-07D5CED77DC2}"/>
              </a:ext>
            </a:extLst>
          </p:cNvPr>
          <p:cNvSpPr txBox="1"/>
          <p:nvPr/>
        </p:nvSpPr>
        <p:spPr>
          <a:xfrm>
            <a:off x="471269" y="3544125"/>
            <a:ext cx="10021083" cy="2267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 taas keskinäisen avun ryhmissä side osallistujien välillä on heikompi.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Niissä myös mentorin ja mentoroitavan roolit puuttuvat. (</a:t>
            </a:r>
            <a:r>
              <a:rPr lang="fi-FI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Sankar</a:t>
            </a:r>
            <a:r>
              <a:rPr lang="fi-FI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jne. 2019)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8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4AF29-D80D-4938-BB45-78771ABDEEE7}"/>
              </a:ext>
            </a:extLst>
          </p:cNvPr>
          <p:cNvGrpSpPr/>
          <p:nvPr/>
        </p:nvGrpSpPr>
        <p:grpSpPr>
          <a:xfrm rot="17312615">
            <a:off x="9257099" y="4557912"/>
            <a:ext cx="2738120" cy="2978025"/>
            <a:chOff x="6101080" y="2336800"/>
            <a:chExt cx="2738120" cy="297802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04546-1FE2-410D-9274-8957CC882E9B}"/>
                </a:ext>
              </a:extLst>
            </p:cNvPr>
            <p:cNvSpPr/>
            <p:nvPr/>
          </p:nvSpPr>
          <p:spPr>
            <a:xfrm>
              <a:off x="6101080" y="233680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0113F74-CEEB-4A3E-9B44-E072D5FA6BF1}"/>
                </a:ext>
              </a:extLst>
            </p:cNvPr>
            <p:cNvSpPr/>
            <p:nvPr/>
          </p:nvSpPr>
          <p:spPr>
            <a:xfrm>
              <a:off x="6344920" y="278263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F9F726-7B75-4C55-A5E9-A9C6E7E874CA}"/>
                </a:ext>
              </a:extLst>
            </p:cNvPr>
            <p:cNvSpPr/>
            <p:nvPr/>
          </p:nvSpPr>
          <p:spPr>
            <a:xfrm>
              <a:off x="6629400" y="3208156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6D84B9-25C9-4A5C-8BE9-DA22EC53C7F8}"/>
                </a:ext>
              </a:extLst>
            </p:cNvPr>
            <p:cNvSpPr/>
            <p:nvPr/>
          </p:nvSpPr>
          <p:spPr>
            <a:xfrm>
              <a:off x="6985000" y="35703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C704B57-421F-4207-8597-6DBDE73C5842}"/>
                </a:ext>
              </a:extLst>
            </p:cNvPr>
            <p:cNvSpPr/>
            <p:nvPr/>
          </p:nvSpPr>
          <p:spPr>
            <a:xfrm>
              <a:off x="7340600" y="3932464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7CAD854-C43D-4F79-BC38-80651B516C09}"/>
                </a:ext>
              </a:extLst>
            </p:cNvPr>
            <p:cNvSpPr/>
            <p:nvPr/>
          </p:nvSpPr>
          <p:spPr>
            <a:xfrm>
              <a:off x="7656290" y="4294618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486F1B-E0F0-440E-A98F-E54A5AA80918}"/>
                </a:ext>
              </a:extLst>
            </p:cNvPr>
            <p:cNvSpPr/>
            <p:nvPr/>
          </p:nvSpPr>
          <p:spPr>
            <a:xfrm>
              <a:off x="8087360" y="4637110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539F8B1-2A13-438B-9A43-6AB62937E33F}"/>
                </a:ext>
              </a:extLst>
            </p:cNvPr>
            <p:cNvSpPr/>
            <p:nvPr/>
          </p:nvSpPr>
          <p:spPr>
            <a:xfrm>
              <a:off x="8483600" y="4959225"/>
              <a:ext cx="355600" cy="3556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576321A-063D-4D76-8F93-2B2B535860BC}"/>
              </a:ext>
            </a:extLst>
          </p:cNvPr>
          <p:cNvSpPr/>
          <p:nvPr/>
        </p:nvSpPr>
        <p:spPr>
          <a:xfrm>
            <a:off x="3466199" y="3149603"/>
            <a:ext cx="6306994" cy="55879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1F0BEF2-E97B-4EF5-8A9B-CEC29CF87EAF}"/>
              </a:ext>
            </a:extLst>
          </p:cNvPr>
          <p:cNvSpPr txBox="1">
            <a:spLocks/>
          </p:cNvSpPr>
          <p:nvPr/>
        </p:nvSpPr>
        <p:spPr>
          <a:xfrm>
            <a:off x="404112" y="676500"/>
            <a:ext cx="11787888" cy="264550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​</a:t>
            </a:r>
            <a:r>
              <a:rPr lang="fi-FI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Vertaistuki voi olla käytännöllistä, tunneperäistä ja sosiaalista tukea (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Gidugu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ym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. 2015).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NeueLT Std Thin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Suositus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onkin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että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johtajan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tai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asiantuntijan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roolin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sijaan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ryhmän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ohjaaja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olisi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kuuntelija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,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havainnoija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 ja </a:t>
            </a:r>
            <a:r>
              <a:rPr lang="en-US" dirty="0" err="1">
                <a:solidFill>
                  <a:srgbClr val="000000"/>
                </a:solidFill>
                <a:latin typeface="HelveticaNeueLT Std Thin" panose="020B0403020202020204" pitchFamily="34" charset="0"/>
              </a:rPr>
              <a:t>fasilitaattori</a:t>
            </a: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rgbClr val="000000"/>
              </a:solidFill>
              <a:latin typeface="HelveticaNeueLT Std Thin" panose="020B04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HelveticaNeueLT Std Thin" panose="020B0403020202020204" pitchFamily="34" charset="0"/>
              </a:rPr>
              <a:t>(Zhan &amp; Hamilton, 2010).</a:t>
            </a:r>
            <a:endParaRPr lang="fi-FI" dirty="0"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49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0CC9-19A3-4297-8ABD-84EF5814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512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b="1" dirty="0">
                <a:latin typeface="HelveticaNeueLT Std Thin" panose="020B0403020202020204" pitchFamily="34" charset="0"/>
              </a:rPr>
              <a:t>RYHMISSÄ HAVAITTUA: TULEVAISUUDEN ELÄMÄNTAIDOT JA TYÖTAIDOT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C3FA84-51D0-41FD-81D6-211F26B02CEF}"/>
              </a:ext>
            </a:extLst>
          </p:cNvPr>
          <p:cNvSpPr/>
          <p:nvPr/>
        </p:nvSpPr>
        <p:spPr>
          <a:xfrm rot="2374965">
            <a:off x="6841890" y="984817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58C971-8048-4C9B-B509-C4D9E97C308F}"/>
              </a:ext>
            </a:extLst>
          </p:cNvPr>
          <p:cNvSpPr/>
          <p:nvPr/>
        </p:nvSpPr>
        <p:spPr>
          <a:xfrm rot="2374965">
            <a:off x="7362339" y="984815"/>
            <a:ext cx="355600" cy="355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DF985D-6B49-4443-AFE2-093337297C5E}"/>
              </a:ext>
            </a:extLst>
          </p:cNvPr>
          <p:cNvSpPr/>
          <p:nvPr/>
        </p:nvSpPr>
        <p:spPr>
          <a:xfrm>
            <a:off x="1870843" y="1692165"/>
            <a:ext cx="4309240" cy="421402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76E0D14-7B2B-44F6-9C3F-206B66CD8FDE}"/>
              </a:ext>
            </a:extLst>
          </p:cNvPr>
          <p:cNvSpPr/>
          <p:nvPr/>
        </p:nvSpPr>
        <p:spPr>
          <a:xfrm>
            <a:off x="6180083" y="1692165"/>
            <a:ext cx="4210117" cy="415586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209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ird flying in the sky&#10;&#10;Description automatically generated">
            <a:extLst>
              <a:ext uri="{FF2B5EF4-FFF2-40B4-BE49-F238E27FC236}">
                <a16:creationId xmlns:a16="http://schemas.microsoft.com/office/drawing/2014/main" id="{7C8D9701-C79E-4B66-B736-5EF97486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" y="533488"/>
            <a:ext cx="3419404" cy="42031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974CB-DE5B-42C2-9EBF-B936139713BA}"/>
              </a:ext>
            </a:extLst>
          </p:cNvPr>
          <p:cNvGrpSpPr/>
          <p:nvPr/>
        </p:nvGrpSpPr>
        <p:grpSpPr>
          <a:xfrm>
            <a:off x="388213" y="5636825"/>
            <a:ext cx="1839208" cy="355600"/>
            <a:chOff x="388213" y="5636825"/>
            <a:chExt cx="1839208" cy="3556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5C0934-43E0-45C5-8A82-A6E8BAF42FF3}"/>
                </a:ext>
              </a:extLst>
            </p:cNvPr>
            <p:cNvGrpSpPr/>
            <p:nvPr/>
          </p:nvGrpSpPr>
          <p:grpSpPr>
            <a:xfrm>
              <a:off x="388213" y="5636825"/>
              <a:ext cx="856249" cy="355600"/>
              <a:chOff x="388213" y="5636825"/>
              <a:chExt cx="856249" cy="3556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DCA09A-04A0-4EBA-AFC5-A19E85CAE244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B3D1854-8791-4894-8A5D-1E57D2A033EF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206649-8F46-4009-A407-1C802E463A7C}"/>
                </a:ext>
              </a:extLst>
            </p:cNvPr>
            <p:cNvGrpSpPr/>
            <p:nvPr/>
          </p:nvGrpSpPr>
          <p:grpSpPr>
            <a:xfrm>
              <a:off x="1371172" y="5636825"/>
              <a:ext cx="856249" cy="355600"/>
              <a:chOff x="388213" y="5636825"/>
              <a:chExt cx="856249" cy="3556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7E18FD-EAFB-4480-9F34-5435DA952DFC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11D0FD-D1CF-4EAD-A9EE-AF76F7085EF5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CD7451F-7669-45F8-8C9C-C591499A66B6}"/>
              </a:ext>
            </a:extLst>
          </p:cNvPr>
          <p:cNvSpPr/>
          <p:nvPr/>
        </p:nvSpPr>
        <p:spPr>
          <a:xfrm>
            <a:off x="3983065" y="4033069"/>
            <a:ext cx="6306994" cy="55879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761A41-0902-439F-A285-A173CDD5F438}"/>
              </a:ext>
            </a:extLst>
          </p:cNvPr>
          <p:cNvSpPr/>
          <p:nvPr/>
        </p:nvSpPr>
        <p:spPr>
          <a:xfrm>
            <a:off x="3983065" y="2458909"/>
            <a:ext cx="6306994" cy="1005081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33AAC-35D7-4444-A0C2-8BAF46F1B745}"/>
              </a:ext>
            </a:extLst>
          </p:cNvPr>
          <p:cNvSpPr/>
          <p:nvPr/>
        </p:nvSpPr>
        <p:spPr>
          <a:xfrm>
            <a:off x="3983065" y="1377815"/>
            <a:ext cx="6306994" cy="55879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83065" y="821409"/>
            <a:ext cx="7493430" cy="38358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Joustavuus</a:t>
            </a:r>
          </a:p>
          <a:p>
            <a:pPr marL="0" indent="0">
              <a:buNone/>
            </a:pPr>
            <a:endParaRPr lang="fi-FI" sz="3200" dirty="0">
              <a:highlight>
                <a:srgbClr val="FFFF00"/>
              </a:highlight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Uusien ratkaisujen ja ajatusmallien käyttöönotto </a:t>
            </a:r>
          </a:p>
          <a:p>
            <a:pPr marL="0" indent="0">
              <a:buNone/>
            </a:pPr>
            <a:endParaRPr lang="fi-FI" sz="3200" dirty="0">
              <a:highlight>
                <a:srgbClr val="FFFF00"/>
              </a:highlight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Toiveikkuus </a:t>
            </a:r>
          </a:p>
          <a:p>
            <a:pPr marL="0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03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ird flying in the sky&#10;&#10;Description automatically generated">
            <a:extLst>
              <a:ext uri="{FF2B5EF4-FFF2-40B4-BE49-F238E27FC236}">
                <a16:creationId xmlns:a16="http://schemas.microsoft.com/office/drawing/2014/main" id="{7C8D9701-C79E-4B66-B736-5EF97486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" y="533489"/>
            <a:ext cx="3272170" cy="4022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46526-E47C-4877-88D6-B39AE30C96AA}"/>
              </a:ext>
            </a:extLst>
          </p:cNvPr>
          <p:cNvSpPr txBox="1"/>
          <p:nvPr/>
        </p:nvSpPr>
        <p:spPr>
          <a:xfrm>
            <a:off x="3417378" y="751669"/>
            <a:ext cx="89284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endParaRPr lang="fi-FI" sz="2800" dirty="0">
              <a:latin typeface="HelveticaNeueLT Std Thin" panose="020B0403020202020204" pitchFamily="34" charset="0"/>
            </a:endParaRPr>
          </a:p>
          <a:p>
            <a:pPr lvl="1"/>
            <a:r>
              <a:rPr lang="fi-FI" sz="2800" u="sng" dirty="0">
                <a:latin typeface="HelveticaNeueLT Std Thin" panose="020B0403020202020204" pitchFamily="34" charset="0"/>
              </a:rPr>
              <a:t>RESILIENSSI </a:t>
            </a:r>
            <a:r>
              <a:rPr lang="fi-FI" sz="2800" dirty="0">
                <a:latin typeface="HelveticaNeueLT Std Thin" panose="020B0403020202020204" pitchFamily="34" charset="0"/>
              </a:rPr>
              <a:t>ei ole pysyvä ominaisuus</a:t>
            </a:r>
          </a:p>
          <a:p>
            <a:pPr marL="457200" lvl="1" indent="0">
              <a:buNone/>
            </a:pPr>
            <a:endParaRPr lang="fi-FI" sz="2800" dirty="0">
              <a:latin typeface="HelveticaNeueLT Std Thin" panose="020B0403020202020204" pitchFamily="34" charset="0"/>
            </a:endParaRPr>
          </a:p>
          <a:p>
            <a:pPr marL="457200" lvl="1" indent="0">
              <a:buNone/>
            </a:pPr>
            <a:r>
              <a:rPr lang="fi-FI" sz="2800" dirty="0" err="1">
                <a:latin typeface="HelveticaNeueLT Std Thin" panose="020B0403020202020204" pitchFamily="34" charset="0"/>
              </a:rPr>
              <a:t>Resilienssi</a:t>
            </a:r>
            <a:r>
              <a:rPr lang="fi-FI" sz="2800" dirty="0">
                <a:latin typeface="HelveticaNeueLT Std Thin" panose="020B0403020202020204" pitchFamily="34" charset="0"/>
              </a:rPr>
              <a:t> syntyy ihmisen kyvyistä ja taidoista tunnistaa ja hyödyntää erilaisia </a:t>
            </a:r>
          </a:p>
          <a:p>
            <a:pPr marL="457200" lvl="1" indent="0">
              <a:buNone/>
            </a:pPr>
            <a:endParaRPr lang="fi-FI" sz="2800" dirty="0">
              <a:latin typeface="HelveticaNeueLT Std Thin" panose="020B0403020202020204" pitchFamily="34" charset="0"/>
            </a:endParaRPr>
          </a:p>
          <a:p>
            <a:pPr marL="457200" lvl="1" indent="0">
              <a:buNone/>
            </a:pPr>
            <a:r>
              <a:rPr lang="fi-FI" sz="2800" dirty="0">
                <a:latin typeface="HelveticaNeueLT Std Thin" panose="020B0403020202020204" pitchFamily="34" charset="0"/>
              </a:rPr>
              <a:t>sisäisiä ja ulkoisia voimavarojaan. </a:t>
            </a:r>
          </a:p>
          <a:p>
            <a:pPr marL="457200" lvl="1" indent="0">
              <a:buNone/>
            </a:pPr>
            <a:endParaRPr lang="fi-FI" sz="2800" dirty="0">
              <a:latin typeface="HelveticaNeueLT Std Thin" panose="020B0403020202020204" pitchFamily="34" charset="0"/>
            </a:endParaRPr>
          </a:p>
          <a:p>
            <a:pPr marL="457200" lvl="1" indent="0">
              <a:buNone/>
            </a:pPr>
            <a:r>
              <a:rPr lang="fi-FI" sz="2800" dirty="0">
                <a:latin typeface="HelveticaNeueLT Std Thin" panose="020B0403020202020204" pitchFamily="34" charset="0"/>
              </a:rPr>
              <a:t>Sitä voi vahvistaa läpi elämän.</a:t>
            </a:r>
          </a:p>
          <a:p>
            <a:pPr marL="457200" lvl="1" indent="0">
              <a:buNone/>
            </a:pPr>
            <a:endParaRPr lang="fi-FI" sz="2800" dirty="0">
              <a:latin typeface="HelveticaNeueLT Std Thin" panose="020B0403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974CB-DE5B-42C2-9EBF-B936139713BA}"/>
              </a:ext>
            </a:extLst>
          </p:cNvPr>
          <p:cNvGrpSpPr/>
          <p:nvPr/>
        </p:nvGrpSpPr>
        <p:grpSpPr>
          <a:xfrm>
            <a:off x="388213" y="5636825"/>
            <a:ext cx="1839208" cy="355600"/>
            <a:chOff x="388213" y="5636825"/>
            <a:chExt cx="1839208" cy="3556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5C0934-43E0-45C5-8A82-A6E8BAF42FF3}"/>
                </a:ext>
              </a:extLst>
            </p:cNvPr>
            <p:cNvGrpSpPr/>
            <p:nvPr/>
          </p:nvGrpSpPr>
          <p:grpSpPr>
            <a:xfrm>
              <a:off x="388213" y="5636825"/>
              <a:ext cx="856249" cy="355600"/>
              <a:chOff x="388213" y="5636825"/>
              <a:chExt cx="856249" cy="3556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DCA09A-04A0-4EBA-AFC5-A19E85CAE244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B3D1854-8791-4894-8A5D-1E57D2A033EF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206649-8F46-4009-A407-1C802E463A7C}"/>
                </a:ext>
              </a:extLst>
            </p:cNvPr>
            <p:cNvGrpSpPr/>
            <p:nvPr/>
          </p:nvGrpSpPr>
          <p:grpSpPr>
            <a:xfrm>
              <a:off x="1371172" y="5636825"/>
              <a:ext cx="856249" cy="355600"/>
              <a:chOff x="388213" y="5636825"/>
              <a:chExt cx="856249" cy="3556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7E18FD-EAFB-4480-9F34-5435DA952DFC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11D0FD-D1CF-4EAD-A9EE-AF76F7085EF5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18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ird flying in the sky&#10;&#10;Description automatically generated">
            <a:extLst>
              <a:ext uri="{FF2B5EF4-FFF2-40B4-BE49-F238E27FC236}">
                <a16:creationId xmlns:a16="http://schemas.microsoft.com/office/drawing/2014/main" id="{7C8D9701-C79E-4B66-B736-5EF974866E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8" y="502492"/>
            <a:ext cx="3248922" cy="3993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46526-E47C-4877-88D6-B39AE30C96AA}"/>
              </a:ext>
            </a:extLst>
          </p:cNvPr>
          <p:cNvSpPr txBox="1"/>
          <p:nvPr/>
        </p:nvSpPr>
        <p:spPr>
          <a:xfrm>
            <a:off x="3296576" y="1401972"/>
            <a:ext cx="85797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endParaRPr lang="fi-FI" sz="2800" dirty="0">
              <a:latin typeface="HelveticaNeueLT Std Thin" panose="020B0403020202020204" pitchFamily="34" charset="0"/>
            </a:endParaRPr>
          </a:p>
          <a:p>
            <a:pPr marL="457200" lvl="1" indent="0">
              <a:buNone/>
            </a:pPr>
            <a:r>
              <a:rPr lang="fi-FI" sz="2800" dirty="0">
                <a:latin typeface="HelveticaNeueLT Std Thin" panose="020B0403020202020204" pitchFamily="34" charset="0"/>
              </a:rPr>
              <a:t>Keskeinen tekijä </a:t>
            </a:r>
            <a:r>
              <a:rPr lang="fi-FI" sz="2800" dirty="0" err="1">
                <a:latin typeface="HelveticaNeueLT Std Thin" panose="020B0403020202020204" pitchFamily="34" charset="0"/>
              </a:rPr>
              <a:t>resilienssin</a:t>
            </a:r>
            <a:r>
              <a:rPr lang="fi-FI" sz="2800" dirty="0">
                <a:latin typeface="HelveticaNeueLT Std Thin" panose="020B0403020202020204" pitchFamily="34" charset="0"/>
              </a:rPr>
              <a:t> kehittymisessä on yksilön ja ympäristön välinen vuorovaikutus,</a:t>
            </a:r>
          </a:p>
          <a:p>
            <a:pPr marL="457200" lvl="1" indent="0">
              <a:buNone/>
            </a:pPr>
            <a:r>
              <a:rPr lang="fi-FI" sz="2800" dirty="0">
                <a:latin typeface="HelveticaNeueLT Std Thin" panose="020B0403020202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fi-FI" sz="2800" dirty="0">
                <a:latin typeface="HelveticaNeueLT Std Thin" panose="020B0403020202020204" pitchFamily="34" charset="0"/>
              </a:rPr>
              <a:t>koska yksilö luo käsitystä itsestään pitkälti suhteessa muihin ihmisiin.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B974CB-DE5B-42C2-9EBF-B936139713BA}"/>
              </a:ext>
            </a:extLst>
          </p:cNvPr>
          <p:cNvGrpSpPr/>
          <p:nvPr/>
        </p:nvGrpSpPr>
        <p:grpSpPr>
          <a:xfrm>
            <a:off x="388213" y="5636825"/>
            <a:ext cx="1839208" cy="355600"/>
            <a:chOff x="388213" y="5636825"/>
            <a:chExt cx="1839208" cy="3556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F5C0934-43E0-45C5-8A82-A6E8BAF42FF3}"/>
                </a:ext>
              </a:extLst>
            </p:cNvPr>
            <p:cNvGrpSpPr/>
            <p:nvPr/>
          </p:nvGrpSpPr>
          <p:grpSpPr>
            <a:xfrm>
              <a:off x="388213" y="5636825"/>
              <a:ext cx="856249" cy="355600"/>
              <a:chOff x="388213" y="5636825"/>
              <a:chExt cx="856249" cy="3556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DCA09A-04A0-4EBA-AFC5-A19E85CAE244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B3D1854-8791-4894-8A5D-1E57D2A033EF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206649-8F46-4009-A407-1C802E463A7C}"/>
                </a:ext>
              </a:extLst>
            </p:cNvPr>
            <p:cNvGrpSpPr/>
            <p:nvPr/>
          </p:nvGrpSpPr>
          <p:grpSpPr>
            <a:xfrm>
              <a:off x="1371172" y="5636825"/>
              <a:ext cx="856249" cy="355600"/>
              <a:chOff x="388213" y="5636825"/>
              <a:chExt cx="856249" cy="3556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7E18FD-EAFB-4480-9F34-5435DA952DFC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D11D0FD-D1CF-4EAD-A9EE-AF76F7085EF5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0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2" descr="Kuva, joka sisältää kohteen taivas, auringonlasku, ulko, aurinko&#10;&#10;Kuvaus luotu automaattisesti">
            <a:extLst>
              <a:ext uri="{FF2B5EF4-FFF2-40B4-BE49-F238E27FC236}">
                <a16:creationId xmlns:a16="http://schemas.microsoft.com/office/drawing/2014/main" id="{9BEB8125-B582-4C4B-A98B-695FD8A56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3" b="14733"/>
          <a:stretch/>
        </p:blipFill>
        <p:spPr>
          <a:xfrm>
            <a:off x="-2594026" y="-64837"/>
            <a:ext cx="14786026" cy="7141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423C3D-14E5-452B-9B31-980A4676FC47}"/>
              </a:ext>
            </a:extLst>
          </p:cNvPr>
          <p:cNvSpPr txBox="1"/>
          <p:nvPr/>
        </p:nvSpPr>
        <p:spPr>
          <a:xfrm>
            <a:off x="221821" y="130623"/>
            <a:ext cx="12870257" cy="598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800" b="1" dirty="0"/>
              <a:t>Ohjelma 29.10.2020 iltapäivä</a:t>
            </a:r>
          </a:p>
          <a:p>
            <a:endParaRPr lang="fi-FI" sz="2800" b="1" dirty="0"/>
          </a:p>
          <a:p>
            <a:r>
              <a:rPr lang="fi-FI" sz="2800" dirty="0"/>
              <a:t>12.00-13.50 		Pauliina Seppälä, Yhteismaa. </a:t>
            </a:r>
          </a:p>
          <a:p>
            <a:r>
              <a:rPr lang="fi-FI" sz="2800" dirty="0"/>
              <a:t>			Ajatuksia etsimisestä, mahdollisuuksien näkemisestä ja </a:t>
            </a:r>
          </a:p>
          <a:p>
            <a:r>
              <a:rPr lang="fi-FI" sz="2800" dirty="0"/>
              <a:t>			yhdessä tekemisestä.</a:t>
            </a:r>
          </a:p>
          <a:p>
            <a:endParaRPr lang="fi-FI" sz="900" dirty="0"/>
          </a:p>
          <a:p>
            <a:r>
              <a:rPr lang="fi-FI" sz="2800" dirty="0"/>
              <a:t>13.50 			Kahvit</a:t>
            </a:r>
          </a:p>
          <a:p>
            <a:br>
              <a:rPr lang="fi-FI" sz="1000" dirty="0"/>
            </a:br>
            <a:r>
              <a:rPr lang="fi-FI" sz="2800" dirty="0"/>
              <a:t>14.15 			Luovuus ja ennakointi työssäni, 	Anne Korhonen, </a:t>
            </a:r>
            <a:r>
              <a:rPr lang="fi-FI" sz="2800" dirty="0" err="1"/>
              <a:t>Vates</a:t>
            </a:r>
            <a:br>
              <a:rPr lang="fi-FI" sz="2800" dirty="0"/>
            </a:br>
            <a:r>
              <a:rPr lang="fi-FI" sz="2800" dirty="0"/>
              <a:t>			Mitkä parhaat puolet etäohjauksesta jäävät käyttöön? </a:t>
            </a:r>
          </a:p>
          <a:p>
            <a:r>
              <a:rPr lang="fi-FI" sz="2800" dirty="0"/>
              <a:t>			Mitä uutta rakennetaan?</a:t>
            </a:r>
          </a:p>
          <a:p>
            <a:r>
              <a:rPr lang="fi-FI" sz="2800" dirty="0"/>
              <a:t>	</a:t>
            </a:r>
            <a:r>
              <a:rPr lang="fi-FI" sz="1000" dirty="0"/>
              <a:t>		</a:t>
            </a:r>
            <a:r>
              <a:rPr lang="fi-FI" sz="2800" dirty="0"/>
              <a:t>Pöytäporinat</a:t>
            </a:r>
          </a:p>
          <a:p>
            <a:br>
              <a:rPr lang="fi-FI" sz="2800" dirty="0"/>
            </a:br>
            <a:r>
              <a:rPr lang="fi-FI" sz="2800" dirty="0"/>
              <a:t>15.15 			Palaute päivästä, </a:t>
            </a:r>
            <a:r>
              <a:rPr lang="fi-FI" sz="2800" dirty="0" err="1"/>
              <a:t>Vates</a:t>
            </a:r>
            <a:r>
              <a:rPr lang="fi-FI" sz="2800" dirty="0"/>
              <a:t>-säätiö</a:t>
            </a:r>
          </a:p>
          <a:p>
            <a:r>
              <a:rPr lang="fi-FI" sz="2800" dirty="0"/>
              <a:t>15.30 			Kiitokset ja hyvät kotimatkat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8CCC32-E3C8-47F2-9C18-72A0A7B89B1A}"/>
              </a:ext>
            </a:extLst>
          </p:cNvPr>
          <p:cNvGrpSpPr>
            <a:grpSpLocks noChangeAspect="1"/>
          </p:cNvGrpSpPr>
          <p:nvPr/>
        </p:nvGrpSpPr>
        <p:grpSpPr>
          <a:xfrm>
            <a:off x="4798987" y="5966498"/>
            <a:ext cx="5317368" cy="843657"/>
            <a:chOff x="1997832" y="4962042"/>
            <a:chExt cx="8610919" cy="1366214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1DDDCF7D-7B8C-4D84-86E2-11AD817B1084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832" y="5313901"/>
              <a:ext cx="1815719" cy="775841"/>
            </a:xfrm>
            <a:prstGeom prst="rect">
              <a:avLst/>
            </a:prstGeom>
          </p:spPr>
        </p:pic>
        <p:pic>
          <p:nvPicPr>
            <p:cNvPr id="10" name="Picture 9" descr="Shape, icon&#10;&#10;Description automatically generated">
              <a:extLst>
                <a:ext uri="{FF2B5EF4-FFF2-40B4-BE49-F238E27FC236}">
                  <a16:creationId xmlns:a16="http://schemas.microsoft.com/office/drawing/2014/main" id="{7D2EA319-4C9B-43B8-8DEC-3CC19EC32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7331" y="4962042"/>
              <a:ext cx="1321420" cy="1366214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9EEAC4D3-F765-4959-A193-D084F850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0082" y="5007700"/>
              <a:ext cx="1749702" cy="1238570"/>
            </a:xfrm>
            <a:prstGeom prst="rect">
              <a:avLst/>
            </a:prstGeom>
          </p:spPr>
        </p:pic>
        <p:pic>
          <p:nvPicPr>
            <p:cNvPr id="12" name="Picture 1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A3A2F7E0-549F-44E7-91FB-8072F7648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887" y="5097732"/>
              <a:ext cx="1986823" cy="9920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1162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F474805-6588-4AE3-8E64-D94DF1C9D3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98" y="1365527"/>
            <a:ext cx="4279082" cy="517000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24007DE-5E33-4044-BC96-63D300FC10F3}"/>
              </a:ext>
            </a:extLst>
          </p:cNvPr>
          <p:cNvGrpSpPr/>
          <p:nvPr/>
        </p:nvGrpSpPr>
        <p:grpSpPr>
          <a:xfrm>
            <a:off x="7218385" y="883335"/>
            <a:ext cx="1839208" cy="355600"/>
            <a:chOff x="388213" y="5636825"/>
            <a:chExt cx="1839208" cy="355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E64712-DBFF-4F3A-AF18-6CB5F894C1BB}"/>
                </a:ext>
              </a:extLst>
            </p:cNvPr>
            <p:cNvGrpSpPr/>
            <p:nvPr/>
          </p:nvGrpSpPr>
          <p:grpSpPr>
            <a:xfrm>
              <a:off x="388213" y="5636825"/>
              <a:ext cx="856249" cy="355600"/>
              <a:chOff x="388213" y="5636825"/>
              <a:chExt cx="856249" cy="3556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C1869FE-29DC-460F-A205-8CB800EEB83B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A48929-793A-492F-BCF8-B311566C2961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A15EA4-E18E-42DF-BD92-826CDBAC23B6}"/>
                </a:ext>
              </a:extLst>
            </p:cNvPr>
            <p:cNvGrpSpPr/>
            <p:nvPr/>
          </p:nvGrpSpPr>
          <p:grpSpPr>
            <a:xfrm>
              <a:off x="1371172" y="5636825"/>
              <a:ext cx="856249" cy="355600"/>
              <a:chOff x="388213" y="5636825"/>
              <a:chExt cx="856249" cy="3556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FA757CB-AD01-4034-AE65-D9D973971FD2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6AD1D2B-4212-4E7C-9C0B-5DD36551080A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A0B3F0C-112B-4D95-896C-7006D034865A}"/>
              </a:ext>
            </a:extLst>
          </p:cNvPr>
          <p:cNvSpPr/>
          <p:nvPr/>
        </p:nvSpPr>
        <p:spPr>
          <a:xfrm>
            <a:off x="568310" y="2703226"/>
            <a:ext cx="6306994" cy="1080498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54D6DF-8703-4B15-80EA-176764C62849}"/>
              </a:ext>
            </a:extLst>
          </p:cNvPr>
          <p:cNvSpPr/>
          <p:nvPr/>
        </p:nvSpPr>
        <p:spPr>
          <a:xfrm>
            <a:off x="568310" y="1311460"/>
            <a:ext cx="6306994" cy="66175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42" y="772955"/>
            <a:ext cx="7941073" cy="5850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lvl="1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Uudet tilanteet ja ympäristöt</a:t>
            </a:r>
          </a:p>
          <a:p>
            <a:pPr marL="0" lvl="1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Uudet kohdattavat ihmiset ja </a:t>
            </a:r>
          </a:p>
          <a:p>
            <a:pPr marL="0" lvl="1" indent="0">
              <a:buNone/>
            </a:pPr>
            <a:r>
              <a:rPr lang="fi-FI" sz="3200" dirty="0">
                <a:latin typeface="HelveticaNeueLT Std Thin" panose="020B0403020202020204" pitchFamily="34" charset="0"/>
              </a:rPr>
              <a:t>oman roolin muutos</a:t>
            </a:r>
          </a:p>
          <a:p>
            <a:pPr marL="0" lvl="1" indent="0">
              <a:buNone/>
            </a:pPr>
            <a:endParaRPr lang="fi-FI" sz="3200" dirty="0">
              <a:latin typeface="HelveticaNeueLT Std Thin" panose="020B0403020202020204" pitchFamily="34" charset="0"/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97002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a room&#10;&#10;Description automatically generated">
            <a:extLst>
              <a:ext uri="{FF2B5EF4-FFF2-40B4-BE49-F238E27FC236}">
                <a16:creationId xmlns:a16="http://schemas.microsoft.com/office/drawing/2014/main" id="{4EC635C5-B180-4251-B4FF-44835E899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014" y="1797725"/>
            <a:ext cx="5159648" cy="36413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3E983B-B116-43A6-A57A-C80B6624E0D6}"/>
              </a:ext>
            </a:extLst>
          </p:cNvPr>
          <p:cNvGrpSpPr/>
          <p:nvPr/>
        </p:nvGrpSpPr>
        <p:grpSpPr>
          <a:xfrm>
            <a:off x="10038783" y="2450453"/>
            <a:ext cx="1839208" cy="355600"/>
            <a:chOff x="388213" y="5636825"/>
            <a:chExt cx="1839208" cy="355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DADC9C-F8A9-494A-A015-2DEDA153F5BD}"/>
                </a:ext>
              </a:extLst>
            </p:cNvPr>
            <p:cNvGrpSpPr/>
            <p:nvPr/>
          </p:nvGrpSpPr>
          <p:grpSpPr>
            <a:xfrm>
              <a:off x="388213" y="5636825"/>
              <a:ext cx="856249" cy="355600"/>
              <a:chOff x="388213" y="5636825"/>
              <a:chExt cx="856249" cy="3556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26C7E02-82ED-4DDA-9DB3-C1B649CD08B2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633BED-C86D-4C8A-86A9-36EB82228F8A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0BBDEC5-CF1B-4986-9783-FBB132180486}"/>
                </a:ext>
              </a:extLst>
            </p:cNvPr>
            <p:cNvGrpSpPr/>
            <p:nvPr/>
          </p:nvGrpSpPr>
          <p:grpSpPr>
            <a:xfrm>
              <a:off x="1371172" y="5636825"/>
              <a:ext cx="856249" cy="355600"/>
              <a:chOff x="388213" y="5636825"/>
              <a:chExt cx="856249" cy="3556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1372247-26FA-4406-8FF9-04A76B004CE0}"/>
                  </a:ext>
                </a:extLst>
              </p:cNvPr>
              <p:cNvSpPr/>
              <p:nvPr/>
            </p:nvSpPr>
            <p:spPr>
              <a:xfrm rot="2374965">
                <a:off x="388213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AC72E42-B483-4FA9-A9D2-B0233D582AA8}"/>
                  </a:ext>
                </a:extLst>
              </p:cNvPr>
              <p:cNvSpPr/>
              <p:nvPr/>
            </p:nvSpPr>
            <p:spPr>
              <a:xfrm rot="2374965">
                <a:off x="888862" y="5636825"/>
                <a:ext cx="355600" cy="355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5218284-9630-47EB-9166-3586A3C3AEAA}"/>
              </a:ext>
            </a:extLst>
          </p:cNvPr>
          <p:cNvSpPr/>
          <p:nvPr/>
        </p:nvSpPr>
        <p:spPr>
          <a:xfrm>
            <a:off x="455622" y="800992"/>
            <a:ext cx="4370378" cy="55879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9F5AC-8B0B-4587-A5D8-C35185BC0E6C}"/>
              </a:ext>
            </a:extLst>
          </p:cNvPr>
          <p:cNvSpPr/>
          <p:nvPr/>
        </p:nvSpPr>
        <p:spPr>
          <a:xfrm>
            <a:off x="455622" y="4184272"/>
            <a:ext cx="4370378" cy="55879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5622" y="363051"/>
            <a:ext cx="7941073" cy="5850657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fi-FI" sz="30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r>
              <a:rPr lang="fi-FI" sz="3000" dirty="0">
                <a:latin typeface="HelveticaNeueLT Std Thin" panose="020B0403020202020204" pitchFamily="34" charset="0"/>
              </a:rPr>
              <a:t>Uudet työtavat </a:t>
            </a:r>
          </a:p>
          <a:p>
            <a:pPr marL="0" lvl="1" indent="0">
              <a:buNone/>
            </a:pPr>
            <a:endParaRPr lang="fi-FI" sz="30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r>
              <a:rPr lang="fi-FI" sz="3000" dirty="0">
                <a:latin typeface="HelveticaNeueLT Std Thin" panose="020B0403020202020204" pitchFamily="34" charset="0"/>
              </a:rPr>
              <a:t>Digitaalisuus</a:t>
            </a:r>
          </a:p>
          <a:p>
            <a:pPr marL="0" lvl="1" indent="0">
              <a:buNone/>
            </a:pPr>
            <a:endParaRPr lang="fi-FI" sz="30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r>
              <a:rPr lang="fi-FI" sz="3000" dirty="0">
                <a:latin typeface="HelveticaNeueLT Std Thin" panose="020B0403020202020204" pitchFamily="34" charset="0"/>
              </a:rPr>
              <a:t>Etäelämä</a:t>
            </a:r>
          </a:p>
          <a:p>
            <a:pPr marL="0" lvl="1" indent="0">
              <a:buNone/>
            </a:pPr>
            <a:endParaRPr lang="fi-FI" sz="30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endParaRPr lang="fi-FI" sz="30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r>
              <a:rPr lang="fi-FI" sz="3000" dirty="0">
                <a:latin typeface="HelveticaNeueLT Std Thin" panose="020B0403020202020204" pitchFamily="34" charset="0"/>
              </a:rPr>
              <a:t>Ajankäyttö</a:t>
            </a:r>
          </a:p>
          <a:p>
            <a:pPr marL="0" lvl="1" indent="0">
              <a:buNone/>
            </a:pPr>
            <a:endParaRPr lang="fi-FI" sz="3000" dirty="0">
              <a:latin typeface="HelveticaNeueLT Std Thin" panose="020B0403020202020204" pitchFamily="34" charset="0"/>
            </a:endParaRPr>
          </a:p>
          <a:p>
            <a:pPr marL="0" lvl="1" indent="0">
              <a:buNone/>
            </a:pPr>
            <a:r>
              <a:rPr lang="fi-FI" sz="3000" dirty="0">
                <a:latin typeface="HelveticaNeueLT Std Thin" panose="020B0403020202020204" pitchFamily="34" charset="0"/>
              </a:rPr>
              <a:t>Vanhat ja uudet välineet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72217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649EB6-A4E8-4B91-BCBC-CD8CBD1B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fi-FI" dirty="0">
                <a:latin typeface="HelveticaNeueLT Std Lt" panose="020B0403020202020204" pitchFamily="34" charset="0"/>
              </a:rPr>
              <a:t>Kiitos!</a:t>
            </a:r>
          </a:p>
        </p:txBody>
      </p:sp>
      <p:pic>
        <p:nvPicPr>
          <p:cNvPr id="5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CBA7014-11C1-450D-87CA-A27020FB65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9" y="5640073"/>
            <a:ext cx="1964818" cy="854391"/>
          </a:xfrm>
          <a:prstGeom prst="rect">
            <a:avLst/>
          </a:prstGeom>
        </p:spPr>
      </p:pic>
      <p:pic>
        <p:nvPicPr>
          <p:cNvPr id="3" name="Picture 2" descr="Shape, icon&#10;&#10;Description automatically generated">
            <a:extLst>
              <a:ext uri="{FF2B5EF4-FFF2-40B4-BE49-F238E27FC236}">
                <a16:creationId xmlns:a16="http://schemas.microsoft.com/office/drawing/2014/main" id="{50C1067B-EAA1-4492-866F-6A084ED92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39" y="5128250"/>
            <a:ext cx="1321420" cy="1366214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2418118-686C-4E04-B78D-FAD702CF6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96" y="5255894"/>
            <a:ext cx="1749702" cy="1238570"/>
          </a:xfrm>
          <a:prstGeom prst="rect">
            <a:avLst/>
          </a:prstGeom>
        </p:spPr>
      </p:pic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54FA1A5C-27EE-46E6-9358-1959D47D57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730" y="5449183"/>
            <a:ext cx="1986823" cy="992010"/>
          </a:xfrm>
          <a:prstGeom prst="rect">
            <a:avLst/>
          </a:prstGeom>
        </p:spPr>
      </p:pic>
      <p:pic>
        <p:nvPicPr>
          <p:cNvPr id="6" name="Picture 5" descr="A person walking down the street&#10;&#10;Description automatically generated">
            <a:extLst>
              <a:ext uri="{FF2B5EF4-FFF2-40B4-BE49-F238E27FC236}">
                <a16:creationId xmlns:a16="http://schemas.microsoft.com/office/drawing/2014/main" id="{F12BDF15-5709-4304-93D0-3D2FB472F0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54" y="1094207"/>
            <a:ext cx="2532888" cy="379933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86D3CD6E-62F3-4C94-85C6-AB4E402BAF8E}"/>
              </a:ext>
            </a:extLst>
          </p:cNvPr>
          <p:cNvSpPr txBox="1"/>
          <p:nvPr/>
        </p:nvSpPr>
        <p:spPr>
          <a:xfrm>
            <a:off x="935555" y="603503"/>
            <a:ext cx="586758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rgbClr val="0070C0"/>
                </a:solidFill>
                <a:latin typeface="+mn-lt"/>
              </a:rPr>
              <a:t>Pöytäporinat</a:t>
            </a:r>
            <a:br>
              <a:rPr lang="fi-FI" sz="3200" dirty="0">
                <a:latin typeface="+mn-lt"/>
              </a:rPr>
            </a:br>
            <a:br>
              <a:rPr lang="fi-FI" sz="3200" dirty="0">
                <a:latin typeface="+mn-lt"/>
              </a:rPr>
            </a:br>
            <a:br>
              <a:rPr lang="fi-FI" sz="3200" dirty="0">
                <a:latin typeface="+mn-lt"/>
              </a:rPr>
            </a:br>
            <a:r>
              <a:rPr lang="fi-FI" sz="3200" dirty="0">
                <a:latin typeface="+mn-lt"/>
              </a:rPr>
              <a:t>Mitkä teistä ovat tulevaisuudelle </a:t>
            </a:r>
            <a:br>
              <a:rPr lang="fi-FI" sz="3200" dirty="0">
                <a:latin typeface="+mn-lt"/>
              </a:rPr>
            </a:br>
            <a:r>
              <a:rPr lang="fi-FI" sz="3200" dirty="0">
                <a:latin typeface="+mn-lt"/>
              </a:rPr>
              <a:t>tärkeät elämäntaidot?</a:t>
            </a:r>
            <a:br>
              <a:rPr lang="fi-FI" sz="3200" dirty="0">
                <a:latin typeface="+mn-lt"/>
              </a:rPr>
            </a:br>
            <a:br>
              <a:rPr lang="fi-FI" sz="3200" dirty="0">
                <a:latin typeface="+mn-lt"/>
              </a:rPr>
            </a:br>
            <a:r>
              <a:rPr lang="fi-FI" sz="3200" dirty="0">
                <a:solidFill>
                  <a:srgbClr val="000000"/>
                </a:solidFill>
                <a:effectLst/>
                <a:latin typeface="+mn-lt"/>
              </a:rPr>
              <a:t>Millainen vuorovaikutus tukee </a:t>
            </a:r>
            <a:br>
              <a:rPr lang="fi-FI" sz="32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fi-FI" sz="3200" dirty="0">
                <a:solidFill>
                  <a:srgbClr val="000000"/>
                </a:solidFill>
                <a:effectLst/>
                <a:latin typeface="+mn-lt"/>
              </a:rPr>
              <a:t>näiden taitojen kehittymistä?</a:t>
            </a:r>
            <a:br>
              <a:rPr lang="fi-FI" sz="3200" dirty="0">
                <a:latin typeface="+mn-lt"/>
              </a:rPr>
            </a:b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185487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aivas, auringonlasku, henkilö, siluetti&#10;&#10;Kuvaus luotu automaattisesti">
            <a:extLst>
              <a:ext uri="{FF2B5EF4-FFF2-40B4-BE49-F238E27FC236}">
                <a16:creationId xmlns:a16="http://schemas.microsoft.com/office/drawing/2014/main" id="{74428A20-2F2C-4EEB-9C21-949E1859C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9" r="17541" b="-1"/>
          <a:stretch/>
        </p:blipFill>
        <p:spPr>
          <a:xfrm>
            <a:off x="8221850" y="-147221"/>
            <a:ext cx="6070168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BA7677-64C8-47AA-AC5F-8DFA605A66D9}"/>
              </a:ext>
            </a:extLst>
          </p:cNvPr>
          <p:cNvSpPr/>
          <p:nvPr/>
        </p:nvSpPr>
        <p:spPr>
          <a:xfrm>
            <a:off x="2151682" y="3002375"/>
            <a:ext cx="6070168" cy="558793"/>
          </a:xfrm>
          <a:prstGeom prst="rect">
            <a:avLst/>
          </a:prstGeom>
          <a:solidFill>
            <a:srgbClr val="FFDB98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5975" y="278969"/>
            <a:ext cx="7941073" cy="5850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/>
              <a:t>FEELIXin</a:t>
            </a:r>
            <a:r>
              <a:rPr lang="en-US" sz="3200" dirty="0"/>
              <a:t> </a:t>
            </a:r>
            <a:r>
              <a:rPr lang="en-US" sz="3200" dirty="0" err="1"/>
              <a:t>päätavoite</a:t>
            </a:r>
            <a:r>
              <a:rPr lang="en-US" sz="3200" dirty="0"/>
              <a:t> on </a:t>
            </a:r>
            <a:r>
              <a:rPr lang="en-US" sz="3200" dirty="0" err="1"/>
              <a:t>pilotoida</a:t>
            </a:r>
            <a:r>
              <a:rPr lang="en-US" sz="3200" dirty="0"/>
              <a:t> ja </a:t>
            </a:r>
            <a:r>
              <a:rPr lang="en-US" sz="3200" dirty="0" err="1"/>
              <a:t>mallintaa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Feelix-ryhmät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siirtymävaiheen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palveluihin</a:t>
            </a: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dirty="0" err="1"/>
              <a:t>Keskiössä</a:t>
            </a:r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000" b="1" dirty="0" err="1"/>
              <a:t>vertaisuus</a:t>
            </a:r>
            <a:r>
              <a:rPr lang="en-US" sz="3000" b="1" dirty="0"/>
              <a:t> </a:t>
            </a:r>
            <a:r>
              <a:rPr lang="en-US" sz="3000" b="1" dirty="0" err="1"/>
              <a:t>toisten</a:t>
            </a:r>
            <a:r>
              <a:rPr lang="en-US" sz="3000" b="1" dirty="0"/>
              <a:t> </a:t>
            </a:r>
            <a:r>
              <a:rPr lang="en-US" sz="3000" b="1" dirty="0" err="1"/>
              <a:t>ryhmäläisten</a:t>
            </a:r>
            <a:r>
              <a:rPr lang="en-US" sz="3000" b="1" dirty="0"/>
              <a:t> </a:t>
            </a:r>
            <a:r>
              <a:rPr lang="en-US" sz="3000" b="1" dirty="0" err="1"/>
              <a:t>kanssa</a:t>
            </a:r>
            <a:endParaRPr lang="en-US" sz="3000" b="1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000" dirty="0" err="1"/>
              <a:t>Miten</a:t>
            </a:r>
            <a:r>
              <a:rPr lang="en-US" sz="3000" dirty="0"/>
              <a:t> </a:t>
            </a:r>
            <a:r>
              <a:rPr lang="en-US" sz="3000" dirty="0" err="1"/>
              <a:t>vertaisuus</a:t>
            </a:r>
            <a:r>
              <a:rPr lang="en-US" sz="3000" dirty="0"/>
              <a:t> </a:t>
            </a:r>
            <a:r>
              <a:rPr lang="en-US" sz="3000" dirty="0" err="1"/>
              <a:t>mahdollistetaan</a:t>
            </a:r>
            <a:r>
              <a:rPr lang="en-US" sz="3000" dirty="0"/>
              <a:t> </a:t>
            </a:r>
            <a:r>
              <a:rPr lang="en-US" sz="3000" dirty="0" err="1"/>
              <a:t>ryhmässä</a:t>
            </a:r>
            <a:r>
              <a:rPr lang="en-US" sz="3000" dirty="0"/>
              <a:t>?</a:t>
            </a:r>
          </a:p>
          <a:p>
            <a:pPr marL="0" indent="0">
              <a:buNone/>
            </a:pPr>
            <a:r>
              <a:rPr lang="en-US" sz="3000" dirty="0" err="1"/>
              <a:t>Mitä</a:t>
            </a:r>
            <a:r>
              <a:rPr lang="en-US" sz="3000" dirty="0"/>
              <a:t> </a:t>
            </a:r>
            <a:r>
              <a:rPr lang="en-US" sz="3000" dirty="0" err="1"/>
              <a:t>vertaisvoiman</a:t>
            </a:r>
            <a:r>
              <a:rPr lang="en-US" sz="3000" dirty="0"/>
              <a:t> </a:t>
            </a:r>
            <a:r>
              <a:rPr lang="en-US" sz="3000" dirty="0" err="1"/>
              <a:t>kokeminen</a:t>
            </a:r>
            <a:r>
              <a:rPr lang="en-US" sz="3000" dirty="0"/>
              <a:t> </a:t>
            </a:r>
            <a:r>
              <a:rPr lang="en-US" sz="3000" dirty="0" err="1"/>
              <a:t>tuo</a:t>
            </a:r>
            <a:r>
              <a:rPr lang="en-US" sz="3000" dirty="0"/>
              <a:t> </a:t>
            </a:r>
            <a:r>
              <a:rPr lang="en-US" sz="3000" dirty="0" err="1"/>
              <a:t>osallistujille</a:t>
            </a:r>
            <a:r>
              <a:rPr lang="en-US" sz="3000" dirty="0"/>
              <a:t>?</a:t>
            </a:r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9729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679508"/>
            <a:ext cx="10512105" cy="5497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FEELIX-</a:t>
            </a:r>
            <a:r>
              <a:rPr lang="en-US" sz="3200" dirty="0" err="1"/>
              <a:t>hankkeen</a:t>
            </a:r>
            <a:r>
              <a:rPr lang="en-US" sz="3200" dirty="0"/>
              <a:t> </a:t>
            </a:r>
            <a:r>
              <a:rPr lang="en-US" sz="3200" dirty="0" err="1"/>
              <a:t>kohderyhmää</a:t>
            </a:r>
            <a:r>
              <a:rPr lang="en-US" sz="3200" dirty="0"/>
              <a:t> </a:t>
            </a:r>
            <a:r>
              <a:rPr lang="en-US" sz="3200" dirty="0" err="1"/>
              <a:t>ovat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Siirtymävaiheessa</a:t>
            </a:r>
            <a:r>
              <a:rPr lang="en-US" sz="3200" dirty="0"/>
              <a:t> </a:t>
            </a:r>
            <a:r>
              <a:rPr lang="en-US" sz="3200" dirty="0" err="1"/>
              <a:t>olevat</a:t>
            </a:r>
            <a:r>
              <a:rPr lang="en-US" sz="3200" dirty="0"/>
              <a:t>, </a:t>
            </a:r>
            <a:r>
              <a:rPr lang="en-US" sz="3200" dirty="0" err="1"/>
              <a:t>erityisesti</a:t>
            </a:r>
            <a:r>
              <a:rPr lang="en-US" sz="3200" dirty="0"/>
              <a:t> </a:t>
            </a:r>
            <a:r>
              <a:rPr lang="en-US" sz="3200" dirty="0" err="1"/>
              <a:t>nuoret</a:t>
            </a:r>
            <a:r>
              <a:rPr lang="en-US" sz="3200" dirty="0"/>
              <a:t>, </a:t>
            </a:r>
            <a:r>
              <a:rPr lang="en-US" sz="3200" dirty="0" err="1"/>
              <a:t>joilla</a:t>
            </a:r>
            <a:r>
              <a:rPr lang="en-US" sz="3200" dirty="0"/>
              <a:t> on </a:t>
            </a:r>
            <a:r>
              <a:rPr lang="en-US" sz="3200" dirty="0" err="1"/>
              <a:t>eri</a:t>
            </a:r>
            <a:r>
              <a:rPr lang="en-US" sz="3200" dirty="0"/>
              <a:t> </a:t>
            </a:r>
            <a:r>
              <a:rPr lang="en-US" sz="3200" dirty="0" err="1"/>
              <a:t>syistä</a:t>
            </a:r>
            <a:r>
              <a:rPr lang="en-US" sz="3200" dirty="0"/>
              <a:t>  </a:t>
            </a:r>
            <a:r>
              <a:rPr lang="en-US" sz="3200" dirty="0" err="1"/>
              <a:t>oppimisvaikeuksia</a:t>
            </a:r>
            <a:r>
              <a:rPr lang="en-US" sz="3200" dirty="0"/>
              <a:t> </a:t>
            </a:r>
            <a:r>
              <a:rPr lang="en-US" sz="3200" dirty="0" err="1"/>
              <a:t>esim</a:t>
            </a:r>
            <a:r>
              <a:rPr lang="en-US" sz="3200" dirty="0"/>
              <a:t>. </a:t>
            </a:r>
            <a:r>
              <a:rPr lang="en-US" sz="3200" dirty="0" err="1"/>
              <a:t>elämäntilanteesta</a:t>
            </a:r>
            <a:r>
              <a:rPr lang="en-US" sz="3200" dirty="0"/>
              <a:t>, </a:t>
            </a:r>
            <a:r>
              <a:rPr lang="en-US" sz="3200" dirty="0" err="1"/>
              <a:t>terveydentilasta</a:t>
            </a:r>
            <a:r>
              <a:rPr lang="en-US" sz="3200" dirty="0"/>
              <a:t> tai </a:t>
            </a:r>
            <a:r>
              <a:rPr lang="en-US" sz="3200" dirty="0" err="1"/>
              <a:t>kielitaidon</a:t>
            </a:r>
            <a:r>
              <a:rPr lang="en-US" sz="3200" dirty="0"/>
              <a:t> </a:t>
            </a:r>
            <a:r>
              <a:rPr lang="en-US" sz="3200" dirty="0" err="1"/>
              <a:t>puutteesta</a:t>
            </a:r>
            <a:r>
              <a:rPr lang="en-US" sz="3200" dirty="0"/>
              <a:t> </a:t>
            </a:r>
            <a:r>
              <a:rPr lang="en-US" sz="3200" dirty="0" err="1"/>
              <a:t>johtuen</a:t>
            </a: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err="1"/>
              <a:t>Ohjaus</a:t>
            </a:r>
            <a:r>
              <a:rPr lang="en-US" sz="3200" dirty="0"/>
              <a:t>-, </a:t>
            </a:r>
            <a:r>
              <a:rPr lang="en-US" sz="3200" dirty="0" err="1"/>
              <a:t>valmennus</a:t>
            </a:r>
            <a:r>
              <a:rPr lang="en-US" sz="3200" dirty="0"/>
              <a:t>- ja</a:t>
            </a:r>
          </a:p>
          <a:p>
            <a:pPr marL="0" indent="0">
              <a:buNone/>
            </a:pPr>
            <a:r>
              <a:rPr lang="en-US" sz="3200" dirty="0"/>
              <a:t>ja </a:t>
            </a:r>
            <a:r>
              <a:rPr lang="en-US" sz="3200" dirty="0" err="1"/>
              <a:t>koulutusalan</a:t>
            </a:r>
            <a:r>
              <a:rPr lang="en-US" sz="3200" dirty="0"/>
              <a:t> </a:t>
            </a:r>
            <a:r>
              <a:rPr lang="en-US" sz="3200" dirty="0" err="1"/>
              <a:t>asiantuntijat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976E358-F5D0-43C0-A5B2-C6D89D8E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530" y="3270601"/>
            <a:ext cx="5440070" cy="283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329D4-D26B-4214-A9DC-93FB67CF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914405"/>
            <a:ext cx="5120114" cy="51228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Rohkeus mennä tilanteisiin</a:t>
            </a:r>
          </a:p>
          <a:p>
            <a:pPr marL="0" indent="0">
              <a:buNone/>
            </a:pPr>
            <a:r>
              <a:rPr lang="fi-FI" dirty="0"/>
              <a:t>Itsensä ilmaiseminen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Miten kysyä?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Mikä on hyvää vuorovaikutusta?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Miten palaute?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Mistä saan turvallisuuden tunteen?</a:t>
            </a:r>
          </a:p>
        </p:txBody>
      </p:sp>
      <p:pic>
        <p:nvPicPr>
          <p:cNvPr id="4" name="Kuva 3" descr="Kuva, joka sisältää kohteen taivas, ulko, vesi, sateenvarjo&#10;&#10;Kuvaus luotu automaattisesti">
            <a:extLst>
              <a:ext uri="{FF2B5EF4-FFF2-40B4-BE49-F238E27FC236}">
                <a16:creationId xmlns:a16="http://schemas.microsoft.com/office/drawing/2014/main" id="{8AB5A93E-EA92-4D8A-9E20-11CB9A470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4" r="-1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8497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5320" y="692728"/>
            <a:ext cx="5440679" cy="5344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Omat vahvuudet</a:t>
            </a:r>
            <a:endParaRPr lang="fi-FI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fi-FI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Myönteinen i</a:t>
            </a:r>
            <a:r>
              <a:rPr lang="fi-FI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tsetuntemus</a:t>
            </a:r>
          </a:p>
          <a:p>
            <a:pPr marL="0" lvl="0" indent="0">
              <a:lnSpc>
                <a:spcPct val="107000"/>
              </a:lnSpc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Rohkaistuminen </a:t>
            </a:r>
          </a:p>
          <a:p>
            <a:pPr marL="0" lvl="0" indent="0">
              <a:lnSpc>
                <a:spcPct val="107000"/>
              </a:lnSpc>
              <a:buNone/>
            </a:pP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fi-FI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i-FI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 ajankäytön mahdollisuudet</a:t>
            </a:r>
            <a:endParaRPr lang="fi-FI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tulevaisuuden</a:t>
            </a:r>
            <a:r>
              <a:rPr lang="en-US" dirty="0"/>
              <a:t> </a:t>
            </a:r>
            <a:r>
              <a:rPr lang="en-US" dirty="0" err="1"/>
              <a:t>työtaidot</a:t>
            </a:r>
            <a:r>
              <a:rPr lang="en-US" dirty="0"/>
              <a:t>?</a:t>
            </a:r>
          </a:p>
        </p:txBody>
      </p:sp>
      <p:pic>
        <p:nvPicPr>
          <p:cNvPr id="9" name="Kuva 8" descr="Kuva, joka sisältää kohteen taivas, auringonlasku, ulko, siluetti&#10;&#10;Kuvaus luotu automaattisesti">
            <a:extLst>
              <a:ext uri="{FF2B5EF4-FFF2-40B4-BE49-F238E27FC236}">
                <a16:creationId xmlns:a16="http://schemas.microsoft.com/office/drawing/2014/main" id="{4F753A57-21E9-4914-9A4D-6D555FAC9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8" r="1865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7044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akennus, seinä, ulko, henkilö&#10;&#10;Kuvaus luotu automaattisesti">
            <a:extLst>
              <a:ext uri="{FF2B5EF4-FFF2-40B4-BE49-F238E27FC236}">
                <a16:creationId xmlns:a16="http://schemas.microsoft.com/office/drawing/2014/main" id="{8319DF2B-5550-4E65-98A8-904A4043D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4" r="21430" b="-1"/>
          <a:stretch/>
        </p:blipFill>
        <p:spPr>
          <a:xfrm>
            <a:off x="7090634" y="10"/>
            <a:ext cx="6394152" cy="6857990"/>
          </a:xfrm>
          <a:prstGeom prst="rect">
            <a:avLst/>
          </a:prstGeom>
        </p:spPr>
      </p:pic>
      <p:graphicFrame>
        <p:nvGraphicFramePr>
          <p:cNvPr id="17" name="Sisällön paikkamerkki 2">
            <a:extLst>
              <a:ext uri="{FF2B5EF4-FFF2-40B4-BE49-F238E27FC236}">
                <a16:creationId xmlns:a16="http://schemas.microsoft.com/office/drawing/2014/main" id="{066620DB-44F6-42D0-A29D-1CC9CD6A9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686883"/>
              </p:ext>
            </p:extLst>
          </p:nvPr>
        </p:nvGraphicFramePr>
        <p:xfrm>
          <a:off x="804997" y="1131376"/>
          <a:ext cx="5291003" cy="492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717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95564" y="646549"/>
            <a:ext cx="6957643" cy="56711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dirty="0"/>
              <a:t>FEELIX:</a:t>
            </a:r>
          </a:p>
          <a:p>
            <a:pPr marL="0" indent="0">
              <a:buNone/>
            </a:pPr>
            <a:r>
              <a:rPr lang="en-US" sz="11200" dirty="0"/>
              <a:t>Future, Empowerment, Employment, Learning, Innovation and factor X</a:t>
            </a:r>
          </a:p>
          <a:p>
            <a:pPr marL="0" indent="0">
              <a:buNone/>
            </a:pPr>
            <a:r>
              <a:rPr lang="en-US" sz="11200" dirty="0"/>
              <a:t> </a:t>
            </a:r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 err="1"/>
              <a:t>Muuttuja</a:t>
            </a:r>
            <a:r>
              <a:rPr lang="en-US" sz="11200" dirty="0"/>
              <a:t> X </a:t>
            </a:r>
            <a:r>
              <a:rPr lang="en-US" sz="11200" dirty="0" err="1"/>
              <a:t>kuvaa</a:t>
            </a:r>
            <a:r>
              <a:rPr lang="en-US" sz="11200" dirty="0"/>
              <a:t> </a:t>
            </a:r>
            <a:r>
              <a:rPr lang="en-US" sz="11200" dirty="0" err="1"/>
              <a:t>niitä</a:t>
            </a:r>
            <a:r>
              <a:rPr lang="en-US" sz="11200" dirty="0"/>
              <a:t> </a:t>
            </a:r>
            <a:r>
              <a:rPr lang="en-US" sz="11200" dirty="0" err="1"/>
              <a:t>tarpeita</a:t>
            </a:r>
            <a:r>
              <a:rPr lang="en-US" sz="11200" dirty="0"/>
              <a:t>, </a:t>
            </a:r>
            <a:r>
              <a:rPr lang="en-US" sz="11200" dirty="0" err="1"/>
              <a:t>joita</a:t>
            </a:r>
            <a:r>
              <a:rPr lang="en-US" sz="11200" dirty="0"/>
              <a:t> </a:t>
            </a:r>
            <a:r>
              <a:rPr lang="en-US" sz="11200" dirty="0" err="1"/>
              <a:t>kohderyhmällä</a:t>
            </a:r>
            <a:r>
              <a:rPr lang="en-US" sz="11200" dirty="0"/>
              <a:t> on ja </a:t>
            </a:r>
            <a:r>
              <a:rPr lang="en-US" sz="11200" dirty="0" err="1"/>
              <a:t>joita</a:t>
            </a:r>
            <a:r>
              <a:rPr lang="en-US" sz="11200" dirty="0"/>
              <a:t> </a:t>
            </a:r>
            <a:r>
              <a:rPr lang="en-US" sz="11200" dirty="0" err="1"/>
              <a:t>emme</a:t>
            </a:r>
            <a:r>
              <a:rPr lang="en-US" sz="11200" dirty="0"/>
              <a:t> </a:t>
            </a:r>
            <a:r>
              <a:rPr lang="en-US" sz="11200" dirty="0" err="1"/>
              <a:t>vielä</a:t>
            </a:r>
            <a:r>
              <a:rPr lang="en-US" sz="11200" dirty="0"/>
              <a:t> ole </a:t>
            </a:r>
            <a:r>
              <a:rPr lang="en-US" sz="11200" dirty="0" err="1"/>
              <a:t>tunnistaneet</a:t>
            </a: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>
              <a:buNone/>
            </a:pPr>
            <a:r>
              <a:rPr lang="en-US" sz="11200" dirty="0"/>
              <a:t>Se </a:t>
            </a:r>
            <a:r>
              <a:rPr lang="en-US" sz="11200" dirty="0" err="1"/>
              <a:t>kuvaa</a:t>
            </a:r>
            <a:r>
              <a:rPr lang="en-US" sz="11200" dirty="0"/>
              <a:t> </a:t>
            </a:r>
            <a:r>
              <a:rPr lang="en-US" sz="11200" dirty="0" err="1"/>
              <a:t>myös</a:t>
            </a:r>
            <a:r>
              <a:rPr lang="en-US" sz="11200" dirty="0"/>
              <a:t> </a:t>
            </a:r>
            <a:r>
              <a:rPr lang="en-US" sz="11200" dirty="0" err="1"/>
              <a:t>yllätysmomenttejä</a:t>
            </a:r>
            <a:r>
              <a:rPr lang="en-US" sz="11200" dirty="0"/>
              <a:t>, </a:t>
            </a:r>
            <a:r>
              <a:rPr lang="en-US" sz="11200" dirty="0" err="1"/>
              <a:t>joita</a:t>
            </a:r>
            <a:r>
              <a:rPr lang="en-US" sz="11200" dirty="0"/>
              <a:t> </a:t>
            </a:r>
            <a:r>
              <a:rPr lang="en-US" sz="11200" dirty="0" err="1"/>
              <a:t>tulee</a:t>
            </a:r>
            <a:r>
              <a:rPr lang="en-US" sz="11200" dirty="0"/>
              <a:t> </a:t>
            </a:r>
            <a:r>
              <a:rPr lang="en-US" sz="11200" dirty="0" err="1"/>
              <a:t>hankkeen</a:t>
            </a:r>
            <a:r>
              <a:rPr lang="en-US" sz="11200" dirty="0"/>
              <a:t> </a:t>
            </a:r>
            <a:r>
              <a:rPr lang="en-US" sz="11200" dirty="0" err="1"/>
              <a:t>aikana</a:t>
            </a:r>
            <a:endParaRPr lang="en-US" sz="11200" dirty="0"/>
          </a:p>
          <a:p>
            <a:pPr marL="0" indent="0">
              <a:buNone/>
            </a:pPr>
            <a:endParaRPr lang="en-US" sz="11200" dirty="0"/>
          </a:p>
          <a:p>
            <a:pPr marL="0" indent="0" algn="ctr">
              <a:buNone/>
            </a:pPr>
            <a:r>
              <a:rPr lang="en-US" sz="11200" dirty="0">
                <a:hlinkClick r:id="rId2"/>
              </a:rPr>
              <a:t>www.feelix.fi</a:t>
            </a:r>
            <a:endParaRPr lang="en-US" sz="11200" dirty="0"/>
          </a:p>
        </p:txBody>
      </p:sp>
      <p:pic>
        <p:nvPicPr>
          <p:cNvPr id="5" name="Kuva 4" descr="Kuva, joka sisältää kohteen taivas, ulko, vesi&#10;&#10;Kuvaus luotu automaattisesti">
            <a:extLst>
              <a:ext uri="{FF2B5EF4-FFF2-40B4-BE49-F238E27FC236}">
                <a16:creationId xmlns:a16="http://schemas.microsoft.com/office/drawing/2014/main" id="{CCC4F178-98D3-4013-B49A-316D173EBA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16345" b="-1"/>
          <a:stretch/>
        </p:blipFill>
        <p:spPr>
          <a:xfrm>
            <a:off x="7160218" y="-92980"/>
            <a:ext cx="5031782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0559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736</Words>
  <Application>Microsoft Office PowerPoint</Application>
  <PresentationFormat>Widescreen</PresentationFormat>
  <Paragraphs>181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HelveticaNeueLT Std</vt:lpstr>
      <vt:lpstr>HelveticaNeueLT Std Lt</vt:lpstr>
      <vt:lpstr>HelveticaNeueLT Std Med</vt:lpstr>
      <vt:lpstr>HelveticaNeueLT Std Thin</vt:lpstr>
      <vt:lpstr>Office-teema</vt:lpstr>
      <vt:lpstr>    Tulevaisuuden työtaidot –päivät 29.10.2020.  Feelix-hanke yhteistyössä Vates-säätiön kanssa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PARTNERS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VERTAISTUEN TAVAT JA FEELIX-RYHMÄT  - tulevaisuuden elämäntaitojen ja työtaitojen tuen mallia  kehittämässä </vt:lpstr>
      <vt:lpstr>PowerPoint Presentation</vt:lpstr>
      <vt:lpstr>PowerPoint Presentation</vt:lpstr>
      <vt:lpstr>PowerPoint Presentation</vt:lpstr>
      <vt:lpstr>RYHMISSÄ HAVAITTUA: TULEVAISUUDEN ELÄMÄNTAIDOT JA TYÖTAIDOT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Tulevaisuuden työtaidot –päivät 29.10.2020. FEELIX-hanke</dc:title>
  <dc:creator>Latostenmaa Kaarina</dc:creator>
  <cp:lastModifiedBy>Hannukainen Maija</cp:lastModifiedBy>
  <cp:revision>57</cp:revision>
  <dcterms:created xsi:type="dcterms:W3CDTF">2020-10-12T10:22:25Z</dcterms:created>
  <dcterms:modified xsi:type="dcterms:W3CDTF">2020-10-30T09:44:16Z</dcterms:modified>
</cp:coreProperties>
</file>